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77" r:id="rId2"/>
    <p:sldId id="337" r:id="rId3"/>
    <p:sldId id="323" r:id="rId4"/>
    <p:sldId id="319" r:id="rId5"/>
    <p:sldId id="322" r:id="rId6"/>
    <p:sldId id="316" r:id="rId7"/>
    <p:sldId id="317" r:id="rId8"/>
    <p:sldId id="324" r:id="rId9"/>
    <p:sldId id="318" r:id="rId10"/>
    <p:sldId id="321" r:id="rId11"/>
    <p:sldId id="294" r:id="rId12"/>
    <p:sldId id="326" r:id="rId13"/>
    <p:sldId id="325" r:id="rId14"/>
    <p:sldId id="329" r:id="rId15"/>
    <p:sldId id="330" r:id="rId16"/>
    <p:sldId id="331" r:id="rId17"/>
    <p:sldId id="334" r:id="rId18"/>
    <p:sldId id="332" r:id="rId19"/>
    <p:sldId id="335" r:id="rId20"/>
    <p:sldId id="270" r:id="rId21"/>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erstedt, Charlotte" initials="FC" lastIdx="1" clrIdx="0">
    <p:extLst>
      <p:ext uri="{19B8F6BF-5375-455C-9EA6-DF929625EA0E}">
        <p15:presenceInfo xmlns:p15="http://schemas.microsoft.com/office/powerpoint/2012/main" userId="S-1-5-21-2075942658-1792417684-393963531-33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479" autoAdjust="0"/>
  </p:normalViewPr>
  <p:slideViewPr>
    <p:cSldViewPr snapToGrid="0" showGuides="1">
      <p:cViewPr varScale="1">
        <p:scale>
          <a:sx n="61" d="100"/>
          <a:sy n="61" d="100"/>
        </p:scale>
        <p:origin x="1435" y="43"/>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37B68-44D6-4100-B7C6-EA3FF645543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sv-SE"/>
        </a:p>
      </dgm:t>
    </dgm:pt>
    <dgm:pt modelId="{EEFBC2BF-6E26-451A-AB40-E3021C75B9E6}">
      <dgm:prSet/>
      <dgm:spPr/>
      <dgm:t>
        <a:bodyPr/>
        <a:lstStyle/>
        <a:p>
          <a:r>
            <a:rPr lang="sv-SE" b="1" dirty="0"/>
            <a:t>Publicering av stöden</a:t>
          </a:r>
          <a:endParaRPr lang="sv-SE" dirty="0"/>
        </a:p>
      </dgm:t>
    </dgm:pt>
    <dgm:pt modelId="{AE07774E-CF16-4390-8ED9-3B833F7B53F6}" type="parTrans" cxnId="{D7EE0621-3669-4EBF-AE90-C8A360429F98}">
      <dgm:prSet/>
      <dgm:spPr/>
      <dgm:t>
        <a:bodyPr/>
        <a:lstStyle/>
        <a:p>
          <a:endParaRPr lang="sv-SE"/>
        </a:p>
      </dgm:t>
    </dgm:pt>
    <dgm:pt modelId="{AA650594-5078-423E-B222-B495747BEAB9}" type="sibTrans" cxnId="{D7EE0621-3669-4EBF-AE90-C8A360429F98}">
      <dgm:prSet/>
      <dgm:spPr/>
      <dgm:t>
        <a:bodyPr/>
        <a:lstStyle/>
        <a:p>
          <a:endParaRPr lang="sv-SE"/>
        </a:p>
      </dgm:t>
    </dgm:pt>
    <dgm:pt modelId="{96EDA2F1-E50D-46B2-9B02-7576C81E6A2B}">
      <dgm:prSet/>
      <dgm:spPr/>
      <dgm:t>
        <a:bodyPr/>
        <a:lstStyle/>
        <a:p>
          <a:r>
            <a:rPr lang="sv-SE" b="1" dirty="0"/>
            <a:t>Förankring</a:t>
          </a:r>
          <a:endParaRPr lang="sv-SE" dirty="0"/>
        </a:p>
      </dgm:t>
    </dgm:pt>
    <dgm:pt modelId="{11ED4322-6E6D-428F-B24C-5DC138CA53D6}" type="parTrans" cxnId="{0C682B16-2CF0-46E9-83C2-8C4C3B942F63}">
      <dgm:prSet/>
      <dgm:spPr/>
      <dgm:t>
        <a:bodyPr/>
        <a:lstStyle/>
        <a:p>
          <a:endParaRPr lang="sv-SE"/>
        </a:p>
      </dgm:t>
    </dgm:pt>
    <dgm:pt modelId="{F98AA2DD-2EBD-4E0E-97AD-2AF9CD76009A}" type="sibTrans" cxnId="{0C682B16-2CF0-46E9-83C2-8C4C3B942F63}">
      <dgm:prSet/>
      <dgm:spPr/>
      <dgm:t>
        <a:bodyPr/>
        <a:lstStyle/>
        <a:p>
          <a:endParaRPr lang="sv-SE"/>
        </a:p>
      </dgm:t>
    </dgm:pt>
    <dgm:pt modelId="{C50ED1D1-89C0-4681-848C-1B6A01328C86}">
      <dgm:prSet/>
      <dgm:spPr/>
      <dgm:t>
        <a:bodyPr/>
        <a:lstStyle/>
        <a:p>
          <a:r>
            <a:rPr lang="sv-SE" b="1" dirty="0"/>
            <a:t>Utforma stöden</a:t>
          </a:r>
        </a:p>
      </dgm:t>
    </dgm:pt>
    <dgm:pt modelId="{E67FC9A7-1B8D-4E51-9A5A-15ECF52F403C}" type="parTrans" cxnId="{E5E6CCB5-343E-4185-ABB0-2A920E782C07}">
      <dgm:prSet/>
      <dgm:spPr/>
      <dgm:t>
        <a:bodyPr/>
        <a:lstStyle/>
        <a:p>
          <a:endParaRPr lang="sv-SE"/>
        </a:p>
      </dgm:t>
    </dgm:pt>
    <dgm:pt modelId="{4D2F7051-AE7B-489A-94B4-66FB2AE424A3}" type="sibTrans" cxnId="{E5E6CCB5-343E-4185-ABB0-2A920E782C07}">
      <dgm:prSet/>
      <dgm:spPr/>
      <dgm:t>
        <a:bodyPr/>
        <a:lstStyle/>
        <a:p>
          <a:endParaRPr lang="sv-SE"/>
        </a:p>
      </dgm:t>
    </dgm:pt>
    <dgm:pt modelId="{0104B986-A54E-4174-A59D-CC78258A8F9B}">
      <dgm:prSet/>
      <dgm:spPr/>
      <dgm:t>
        <a:bodyPr/>
        <a:lstStyle/>
        <a:p>
          <a:r>
            <a:rPr lang="sv-SE" b="1" dirty="0"/>
            <a:t>Samla in material</a:t>
          </a:r>
        </a:p>
      </dgm:t>
    </dgm:pt>
    <dgm:pt modelId="{D4EBB616-9EF3-40AB-BB42-02F251A34998}" type="parTrans" cxnId="{A4B22A4E-D8F7-426F-8E6A-CF98F4C4F051}">
      <dgm:prSet/>
      <dgm:spPr/>
      <dgm:t>
        <a:bodyPr/>
        <a:lstStyle/>
        <a:p>
          <a:endParaRPr lang="sv-SE"/>
        </a:p>
      </dgm:t>
    </dgm:pt>
    <dgm:pt modelId="{7A7484B1-A7A0-4906-B076-0A9BF6D83479}" type="sibTrans" cxnId="{A4B22A4E-D8F7-426F-8E6A-CF98F4C4F051}">
      <dgm:prSet/>
      <dgm:spPr/>
      <dgm:t>
        <a:bodyPr/>
        <a:lstStyle/>
        <a:p>
          <a:endParaRPr lang="sv-SE"/>
        </a:p>
      </dgm:t>
    </dgm:pt>
    <dgm:pt modelId="{57BD2947-5878-4C5A-9FE7-8204564AE982}">
      <dgm:prSet custT="1"/>
      <dgm:spPr/>
      <dgm:t>
        <a:bodyPr/>
        <a:lstStyle/>
        <a:p>
          <a:r>
            <a:rPr lang="sv-SE" sz="1700" b="1" kern="1200" dirty="0">
              <a:solidFill>
                <a:srgbClr val="000000">
                  <a:hueOff val="0"/>
                  <a:satOff val="0"/>
                  <a:lumOff val="0"/>
                  <a:alphaOff val="0"/>
                </a:srgbClr>
              </a:solidFill>
              <a:latin typeface="Arial" panose="020B0604020202020204"/>
              <a:ea typeface="+mn-ea"/>
              <a:cs typeface="+mn-cs"/>
            </a:rPr>
            <a:t>Målgruppsananalys</a:t>
          </a:r>
          <a:r>
            <a:rPr lang="sv-SE" sz="1400" b="1" kern="1200" dirty="0"/>
            <a:t> </a:t>
          </a:r>
        </a:p>
      </dgm:t>
    </dgm:pt>
    <dgm:pt modelId="{1FD80C7F-41B3-48F5-823D-39ABC9A29348}" type="parTrans" cxnId="{EB5E0E70-8469-40E1-8DDE-9478E7EC0F88}">
      <dgm:prSet/>
      <dgm:spPr/>
      <dgm:t>
        <a:bodyPr/>
        <a:lstStyle/>
        <a:p>
          <a:endParaRPr lang="sv-SE"/>
        </a:p>
      </dgm:t>
    </dgm:pt>
    <dgm:pt modelId="{24491FE4-8EB4-4264-AA1F-D6D28048C47D}" type="sibTrans" cxnId="{EB5E0E70-8469-40E1-8DDE-9478E7EC0F88}">
      <dgm:prSet/>
      <dgm:spPr/>
      <dgm:t>
        <a:bodyPr/>
        <a:lstStyle/>
        <a:p>
          <a:endParaRPr lang="sv-SE"/>
        </a:p>
      </dgm:t>
    </dgm:pt>
    <dgm:pt modelId="{E14CD44B-9B53-4A46-BB04-1694F16D961F}" type="pres">
      <dgm:prSet presAssocID="{83137B68-44D6-4100-B7C6-EA3FF6455437}" presName="compositeShape" presStyleCnt="0">
        <dgm:presLayoutVars>
          <dgm:dir/>
          <dgm:resizeHandles/>
        </dgm:presLayoutVars>
      </dgm:prSet>
      <dgm:spPr/>
    </dgm:pt>
    <dgm:pt modelId="{B6B27D14-D12C-4302-887D-15117310275E}" type="pres">
      <dgm:prSet presAssocID="{83137B68-44D6-4100-B7C6-EA3FF6455437}" presName="pyramid" presStyleLbl="node1" presStyleIdx="0" presStyleCnt="1" custLinFactNeighborX="-20563"/>
      <dgm:spPr/>
    </dgm:pt>
    <dgm:pt modelId="{EADA7BFE-AC04-4BA6-AC6F-E4125D0A2CB4}" type="pres">
      <dgm:prSet presAssocID="{83137B68-44D6-4100-B7C6-EA3FF6455437}" presName="theList" presStyleCnt="0"/>
      <dgm:spPr/>
    </dgm:pt>
    <dgm:pt modelId="{E8441355-202B-40A5-82E7-3117B5ABCD25}" type="pres">
      <dgm:prSet presAssocID="{EEFBC2BF-6E26-451A-AB40-E3021C75B9E6}" presName="aNode" presStyleLbl="fgAcc1" presStyleIdx="0" presStyleCnt="5" custLinFactY="7664" custLinFactNeighborX="-78706" custLinFactNeighborY="100000">
        <dgm:presLayoutVars>
          <dgm:bulletEnabled val="1"/>
        </dgm:presLayoutVars>
      </dgm:prSet>
      <dgm:spPr/>
    </dgm:pt>
    <dgm:pt modelId="{3369A725-B77D-4487-BCB6-AE8E62230C4C}" type="pres">
      <dgm:prSet presAssocID="{EEFBC2BF-6E26-451A-AB40-E3021C75B9E6}" presName="aSpace" presStyleCnt="0"/>
      <dgm:spPr/>
    </dgm:pt>
    <dgm:pt modelId="{4EBA36C5-D9DA-4DB5-B8F2-61E3FD4D4B26}" type="pres">
      <dgm:prSet presAssocID="{96EDA2F1-E50D-46B2-9B02-7576C81E6A2B}" presName="aNode" presStyleLbl="fgAcc1" presStyleIdx="1" presStyleCnt="5" custScaleX="59545" custScaleY="87068" custLinFactY="27854" custLinFactNeighborX="-83432" custLinFactNeighborY="100000">
        <dgm:presLayoutVars>
          <dgm:bulletEnabled val="1"/>
        </dgm:presLayoutVars>
      </dgm:prSet>
      <dgm:spPr/>
    </dgm:pt>
    <dgm:pt modelId="{C0EEF862-A580-48BC-884B-5871CF52117A}" type="pres">
      <dgm:prSet presAssocID="{96EDA2F1-E50D-46B2-9B02-7576C81E6A2B}" presName="aSpace" presStyleCnt="0"/>
      <dgm:spPr/>
    </dgm:pt>
    <dgm:pt modelId="{789C6EA3-D732-49DA-85A7-BA76AE9D64C2}" type="pres">
      <dgm:prSet presAssocID="{C50ED1D1-89C0-4681-848C-1B6A01328C86}" presName="aNode" presStyleLbl="fgAcc1" presStyleIdx="2" presStyleCnt="5" custScaleX="72533" custScaleY="93344" custLinFactY="44208" custLinFactNeighborX="-80229" custLinFactNeighborY="100000">
        <dgm:presLayoutVars>
          <dgm:bulletEnabled val="1"/>
        </dgm:presLayoutVars>
      </dgm:prSet>
      <dgm:spPr/>
    </dgm:pt>
    <dgm:pt modelId="{D6389AAD-34CC-4976-ABC7-DD60909A53E9}" type="pres">
      <dgm:prSet presAssocID="{C50ED1D1-89C0-4681-848C-1B6A01328C86}" presName="aSpace" presStyleCnt="0"/>
      <dgm:spPr/>
    </dgm:pt>
    <dgm:pt modelId="{E648F727-FA2D-4ECF-85F8-59050563101B}" type="pres">
      <dgm:prSet presAssocID="{0104B986-A54E-4174-A59D-CC78258A8F9B}" presName="aNode" presStyleLbl="fgAcc1" presStyleIdx="3" presStyleCnt="5" custLinFactY="63216" custLinFactNeighborX="-78706" custLinFactNeighborY="100000">
        <dgm:presLayoutVars>
          <dgm:bulletEnabled val="1"/>
        </dgm:presLayoutVars>
      </dgm:prSet>
      <dgm:spPr/>
    </dgm:pt>
    <dgm:pt modelId="{AF562E4F-4FC1-4640-A479-FEB3F5BE6209}" type="pres">
      <dgm:prSet presAssocID="{0104B986-A54E-4174-A59D-CC78258A8F9B}" presName="aSpace" presStyleCnt="0"/>
      <dgm:spPr/>
    </dgm:pt>
    <dgm:pt modelId="{6BE15AF5-7D66-4466-B350-3A621F6C5AA4}" type="pres">
      <dgm:prSet presAssocID="{57BD2947-5878-4C5A-9FE7-8204564AE982}" presName="aNode" presStyleLbl="fgAcc1" presStyleIdx="4" presStyleCnt="5" custScaleX="112559" custScaleY="138017" custLinFactY="80350" custLinFactNeighborX="-80531" custLinFactNeighborY="100000">
        <dgm:presLayoutVars>
          <dgm:bulletEnabled val="1"/>
        </dgm:presLayoutVars>
      </dgm:prSet>
      <dgm:spPr/>
    </dgm:pt>
    <dgm:pt modelId="{ED51C400-1DDE-4E56-97A2-27B5C541711A}" type="pres">
      <dgm:prSet presAssocID="{57BD2947-5878-4C5A-9FE7-8204564AE982}" presName="aSpace" presStyleCnt="0"/>
      <dgm:spPr/>
    </dgm:pt>
  </dgm:ptLst>
  <dgm:cxnLst>
    <dgm:cxn modelId="{0C682B16-2CF0-46E9-83C2-8C4C3B942F63}" srcId="{83137B68-44D6-4100-B7C6-EA3FF6455437}" destId="{96EDA2F1-E50D-46B2-9B02-7576C81E6A2B}" srcOrd="1" destOrd="0" parTransId="{11ED4322-6E6D-428F-B24C-5DC138CA53D6}" sibTransId="{F98AA2DD-2EBD-4E0E-97AD-2AF9CD76009A}"/>
    <dgm:cxn modelId="{0BEC7C1E-74AD-4B3D-B315-68C0A20D5E3F}" type="presOf" srcId="{96EDA2F1-E50D-46B2-9B02-7576C81E6A2B}" destId="{4EBA36C5-D9DA-4DB5-B8F2-61E3FD4D4B26}" srcOrd="0" destOrd="0" presId="urn:microsoft.com/office/officeart/2005/8/layout/pyramid2"/>
    <dgm:cxn modelId="{D7EE0621-3669-4EBF-AE90-C8A360429F98}" srcId="{83137B68-44D6-4100-B7C6-EA3FF6455437}" destId="{EEFBC2BF-6E26-451A-AB40-E3021C75B9E6}" srcOrd="0" destOrd="0" parTransId="{AE07774E-CF16-4390-8ED9-3B833F7B53F6}" sibTransId="{AA650594-5078-423E-B222-B495747BEAB9}"/>
    <dgm:cxn modelId="{CFFEB62B-8AB8-44F7-A131-46D55469D4AF}" type="presOf" srcId="{EEFBC2BF-6E26-451A-AB40-E3021C75B9E6}" destId="{E8441355-202B-40A5-82E7-3117B5ABCD25}" srcOrd="0" destOrd="0" presId="urn:microsoft.com/office/officeart/2005/8/layout/pyramid2"/>
    <dgm:cxn modelId="{62AD1A5D-0B76-43FC-BF59-5C8551D4F20A}" type="presOf" srcId="{83137B68-44D6-4100-B7C6-EA3FF6455437}" destId="{E14CD44B-9B53-4A46-BB04-1694F16D961F}" srcOrd="0" destOrd="0" presId="urn:microsoft.com/office/officeart/2005/8/layout/pyramid2"/>
    <dgm:cxn modelId="{A4B22A4E-D8F7-426F-8E6A-CF98F4C4F051}" srcId="{83137B68-44D6-4100-B7C6-EA3FF6455437}" destId="{0104B986-A54E-4174-A59D-CC78258A8F9B}" srcOrd="3" destOrd="0" parTransId="{D4EBB616-9EF3-40AB-BB42-02F251A34998}" sibTransId="{7A7484B1-A7A0-4906-B076-0A9BF6D83479}"/>
    <dgm:cxn modelId="{3FE9294F-6FF6-4CF9-8E80-EE5B521460EC}" type="presOf" srcId="{57BD2947-5878-4C5A-9FE7-8204564AE982}" destId="{6BE15AF5-7D66-4466-B350-3A621F6C5AA4}" srcOrd="0" destOrd="0" presId="urn:microsoft.com/office/officeart/2005/8/layout/pyramid2"/>
    <dgm:cxn modelId="{EB5E0E70-8469-40E1-8DDE-9478E7EC0F88}" srcId="{83137B68-44D6-4100-B7C6-EA3FF6455437}" destId="{57BD2947-5878-4C5A-9FE7-8204564AE982}" srcOrd="4" destOrd="0" parTransId="{1FD80C7F-41B3-48F5-823D-39ABC9A29348}" sibTransId="{24491FE4-8EB4-4264-AA1F-D6D28048C47D}"/>
    <dgm:cxn modelId="{E5E6CCB5-343E-4185-ABB0-2A920E782C07}" srcId="{83137B68-44D6-4100-B7C6-EA3FF6455437}" destId="{C50ED1D1-89C0-4681-848C-1B6A01328C86}" srcOrd="2" destOrd="0" parTransId="{E67FC9A7-1B8D-4E51-9A5A-15ECF52F403C}" sibTransId="{4D2F7051-AE7B-489A-94B4-66FB2AE424A3}"/>
    <dgm:cxn modelId="{C0C8ACBF-900B-4DEE-9ADA-8E85B173C598}" type="presOf" srcId="{C50ED1D1-89C0-4681-848C-1B6A01328C86}" destId="{789C6EA3-D732-49DA-85A7-BA76AE9D64C2}" srcOrd="0" destOrd="0" presId="urn:microsoft.com/office/officeart/2005/8/layout/pyramid2"/>
    <dgm:cxn modelId="{5D6594FE-E3C4-4CE6-85C7-C234D6C8EB37}" type="presOf" srcId="{0104B986-A54E-4174-A59D-CC78258A8F9B}" destId="{E648F727-FA2D-4ECF-85F8-59050563101B}" srcOrd="0" destOrd="0" presId="urn:microsoft.com/office/officeart/2005/8/layout/pyramid2"/>
    <dgm:cxn modelId="{8D4595D7-B2A9-48E9-91DE-93BC66EF98B2}" type="presParOf" srcId="{E14CD44B-9B53-4A46-BB04-1694F16D961F}" destId="{B6B27D14-D12C-4302-887D-15117310275E}" srcOrd="0" destOrd="0" presId="urn:microsoft.com/office/officeart/2005/8/layout/pyramid2"/>
    <dgm:cxn modelId="{7753AE5B-14C8-48BD-A889-AD403C6775D5}" type="presParOf" srcId="{E14CD44B-9B53-4A46-BB04-1694F16D961F}" destId="{EADA7BFE-AC04-4BA6-AC6F-E4125D0A2CB4}" srcOrd="1" destOrd="0" presId="urn:microsoft.com/office/officeart/2005/8/layout/pyramid2"/>
    <dgm:cxn modelId="{8716A19D-7872-4410-B076-141CBAD1778A}" type="presParOf" srcId="{EADA7BFE-AC04-4BA6-AC6F-E4125D0A2CB4}" destId="{E8441355-202B-40A5-82E7-3117B5ABCD25}" srcOrd="0" destOrd="0" presId="urn:microsoft.com/office/officeart/2005/8/layout/pyramid2"/>
    <dgm:cxn modelId="{852D0295-E932-4B45-A2B3-3E882BB704E6}" type="presParOf" srcId="{EADA7BFE-AC04-4BA6-AC6F-E4125D0A2CB4}" destId="{3369A725-B77D-4487-BCB6-AE8E62230C4C}" srcOrd="1" destOrd="0" presId="urn:microsoft.com/office/officeart/2005/8/layout/pyramid2"/>
    <dgm:cxn modelId="{83EC8480-F005-4AE1-9CDB-203FC6707DF8}" type="presParOf" srcId="{EADA7BFE-AC04-4BA6-AC6F-E4125D0A2CB4}" destId="{4EBA36C5-D9DA-4DB5-B8F2-61E3FD4D4B26}" srcOrd="2" destOrd="0" presId="urn:microsoft.com/office/officeart/2005/8/layout/pyramid2"/>
    <dgm:cxn modelId="{3B50A580-EA77-4821-ADCA-ACAEAA2967AA}" type="presParOf" srcId="{EADA7BFE-AC04-4BA6-AC6F-E4125D0A2CB4}" destId="{C0EEF862-A580-48BC-884B-5871CF52117A}" srcOrd="3" destOrd="0" presId="urn:microsoft.com/office/officeart/2005/8/layout/pyramid2"/>
    <dgm:cxn modelId="{9605E002-EB65-4783-97A7-2665B6C060B0}" type="presParOf" srcId="{EADA7BFE-AC04-4BA6-AC6F-E4125D0A2CB4}" destId="{789C6EA3-D732-49DA-85A7-BA76AE9D64C2}" srcOrd="4" destOrd="0" presId="urn:microsoft.com/office/officeart/2005/8/layout/pyramid2"/>
    <dgm:cxn modelId="{FDC19AB3-64B9-41C9-B4B0-1B89AC9C0835}" type="presParOf" srcId="{EADA7BFE-AC04-4BA6-AC6F-E4125D0A2CB4}" destId="{D6389AAD-34CC-4976-ABC7-DD60909A53E9}" srcOrd="5" destOrd="0" presId="urn:microsoft.com/office/officeart/2005/8/layout/pyramid2"/>
    <dgm:cxn modelId="{FF708B0E-0919-4F19-8964-93DCEE44F8B0}" type="presParOf" srcId="{EADA7BFE-AC04-4BA6-AC6F-E4125D0A2CB4}" destId="{E648F727-FA2D-4ECF-85F8-59050563101B}" srcOrd="6" destOrd="0" presId="urn:microsoft.com/office/officeart/2005/8/layout/pyramid2"/>
    <dgm:cxn modelId="{A5175EE9-F363-4FD3-A109-9E748A77F2CC}" type="presParOf" srcId="{EADA7BFE-AC04-4BA6-AC6F-E4125D0A2CB4}" destId="{AF562E4F-4FC1-4640-A479-FEB3F5BE6209}" srcOrd="7" destOrd="0" presId="urn:microsoft.com/office/officeart/2005/8/layout/pyramid2"/>
    <dgm:cxn modelId="{2EB59624-7349-4593-86D0-523D57929F15}" type="presParOf" srcId="{EADA7BFE-AC04-4BA6-AC6F-E4125D0A2CB4}" destId="{6BE15AF5-7D66-4466-B350-3A621F6C5AA4}" srcOrd="8" destOrd="0" presId="urn:microsoft.com/office/officeart/2005/8/layout/pyramid2"/>
    <dgm:cxn modelId="{E2AF5A52-C389-4126-8E96-0FC3A6A484E7}" type="presParOf" srcId="{EADA7BFE-AC04-4BA6-AC6F-E4125D0A2CB4}" destId="{ED51C400-1DDE-4E56-97A2-27B5C541711A}"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37B68-44D6-4100-B7C6-EA3FF645543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sv-SE"/>
        </a:p>
      </dgm:t>
    </dgm:pt>
    <dgm:pt modelId="{EEFBC2BF-6E26-451A-AB40-E3021C75B9E6}">
      <dgm:prSet/>
      <dgm:spPr/>
      <dgm:t>
        <a:bodyPr/>
        <a:lstStyle/>
        <a:p>
          <a:r>
            <a:rPr lang="sv-SE" b="1" dirty="0"/>
            <a:t>Presentation av rapport</a:t>
          </a:r>
          <a:endParaRPr lang="sv-SE" dirty="0"/>
        </a:p>
      </dgm:t>
    </dgm:pt>
    <dgm:pt modelId="{AE07774E-CF16-4390-8ED9-3B833F7B53F6}" type="parTrans" cxnId="{D7EE0621-3669-4EBF-AE90-C8A360429F98}">
      <dgm:prSet/>
      <dgm:spPr/>
      <dgm:t>
        <a:bodyPr/>
        <a:lstStyle/>
        <a:p>
          <a:endParaRPr lang="sv-SE"/>
        </a:p>
      </dgm:t>
    </dgm:pt>
    <dgm:pt modelId="{AA650594-5078-423E-B222-B495747BEAB9}" type="sibTrans" cxnId="{D7EE0621-3669-4EBF-AE90-C8A360429F98}">
      <dgm:prSet/>
      <dgm:spPr/>
      <dgm:t>
        <a:bodyPr/>
        <a:lstStyle/>
        <a:p>
          <a:endParaRPr lang="sv-SE"/>
        </a:p>
      </dgm:t>
    </dgm:pt>
    <dgm:pt modelId="{96EDA2F1-E50D-46B2-9B02-7576C81E6A2B}">
      <dgm:prSet custT="1"/>
      <dgm:spPr/>
      <dgm:t>
        <a:bodyPr/>
        <a:lstStyle/>
        <a:p>
          <a:r>
            <a:rPr lang="sv-SE" sz="1600" b="1" kern="1200" dirty="0"/>
            <a:t>Skriva</a:t>
          </a:r>
          <a:r>
            <a:rPr lang="sv-SE" sz="1600" kern="1200" dirty="0"/>
            <a:t> </a:t>
          </a:r>
          <a:r>
            <a:rPr lang="sv-SE" sz="1600" b="1" kern="1200" dirty="0">
              <a:solidFill>
                <a:srgbClr val="000000">
                  <a:hueOff val="0"/>
                  <a:satOff val="0"/>
                  <a:lumOff val="0"/>
                  <a:alphaOff val="0"/>
                </a:srgbClr>
              </a:solidFill>
              <a:latin typeface="+mn-lt"/>
              <a:ea typeface="+mn-ea"/>
              <a:cs typeface="+mn-cs"/>
            </a:rPr>
            <a:t>rapport</a:t>
          </a:r>
          <a:endParaRPr lang="sv-SE" sz="1600" b="1" kern="1200" dirty="0">
            <a:solidFill>
              <a:srgbClr val="000000">
                <a:hueOff val="0"/>
                <a:satOff val="0"/>
                <a:lumOff val="0"/>
                <a:alphaOff val="0"/>
              </a:srgbClr>
            </a:solidFill>
            <a:latin typeface="Arial" panose="020B0604020202020204"/>
            <a:ea typeface="+mn-ea"/>
            <a:cs typeface="+mn-cs"/>
          </a:endParaRPr>
        </a:p>
      </dgm:t>
    </dgm:pt>
    <dgm:pt modelId="{11ED4322-6E6D-428F-B24C-5DC138CA53D6}" type="parTrans" cxnId="{0C682B16-2CF0-46E9-83C2-8C4C3B942F63}">
      <dgm:prSet/>
      <dgm:spPr/>
      <dgm:t>
        <a:bodyPr/>
        <a:lstStyle/>
        <a:p>
          <a:endParaRPr lang="sv-SE"/>
        </a:p>
      </dgm:t>
    </dgm:pt>
    <dgm:pt modelId="{F98AA2DD-2EBD-4E0E-97AD-2AF9CD76009A}" type="sibTrans" cxnId="{0C682B16-2CF0-46E9-83C2-8C4C3B942F63}">
      <dgm:prSet/>
      <dgm:spPr/>
      <dgm:t>
        <a:bodyPr/>
        <a:lstStyle/>
        <a:p>
          <a:endParaRPr lang="sv-SE"/>
        </a:p>
      </dgm:t>
    </dgm:pt>
    <dgm:pt modelId="{C50ED1D1-89C0-4681-848C-1B6A01328C86}">
      <dgm:prSet/>
      <dgm:spPr/>
      <dgm:t>
        <a:bodyPr/>
        <a:lstStyle/>
        <a:p>
          <a:r>
            <a:rPr lang="sv-SE" b="1" dirty="0"/>
            <a:t>Justera/Skapa</a:t>
          </a:r>
        </a:p>
      </dgm:t>
    </dgm:pt>
    <dgm:pt modelId="{E67FC9A7-1B8D-4E51-9A5A-15ECF52F403C}" type="parTrans" cxnId="{E5E6CCB5-343E-4185-ABB0-2A920E782C07}">
      <dgm:prSet/>
      <dgm:spPr/>
      <dgm:t>
        <a:bodyPr/>
        <a:lstStyle/>
        <a:p>
          <a:endParaRPr lang="sv-SE"/>
        </a:p>
      </dgm:t>
    </dgm:pt>
    <dgm:pt modelId="{4D2F7051-AE7B-489A-94B4-66FB2AE424A3}" type="sibTrans" cxnId="{E5E6CCB5-343E-4185-ABB0-2A920E782C07}">
      <dgm:prSet/>
      <dgm:spPr/>
      <dgm:t>
        <a:bodyPr/>
        <a:lstStyle/>
        <a:p>
          <a:endParaRPr lang="sv-SE"/>
        </a:p>
      </dgm:t>
    </dgm:pt>
    <dgm:pt modelId="{0104B986-A54E-4174-A59D-CC78258A8F9B}">
      <dgm:prSet/>
      <dgm:spPr/>
      <dgm:t>
        <a:bodyPr/>
        <a:lstStyle/>
        <a:p>
          <a:r>
            <a:rPr lang="sv-SE" b="1" dirty="0"/>
            <a:t>Samla in material</a:t>
          </a:r>
        </a:p>
      </dgm:t>
    </dgm:pt>
    <dgm:pt modelId="{D4EBB616-9EF3-40AB-BB42-02F251A34998}" type="parTrans" cxnId="{A4B22A4E-D8F7-426F-8E6A-CF98F4C4F051}">
      <dgm:prSet/>
      <dgm:spPr/>
      <dgm:t>
        <a:bodyPr/>
        <a:lstStyle/>
        <a:p>
          <a:endParaRPr lang="sv-SE"/>
        </a:p>
      </dgm:t>
    </dgm:pt>
    <dgm:pt modelId="{7A7484B1-A7A0-4906-B076-0A9BF6D83479}" type="sibTrans" cxnId="{A4B22A4E-D8F7-426F-8E6A-CF98F4C4F051}">
      <dgm:prSet/>
      <dgm:spPr/>
      <dgm:t>
        <a:bodyPr/>
        <a:lstStyle/>
        <a:p>
          <a:endParaRPr lang="sv-SE"/>
        </a:p>
      </dgm:t>
    </dgm:pt>
    <dgm:pt modelId="{57BD2947-5878-4C5A-9FE7-8204564AE982}">
      <dgm:prSet custT="1"/>
      <dgm:spPr/>
      <dgm:t>
        <a:bodyPr/>
        <a:lstStyle/>
        <a:p>
          <a:r>
            <a:rPr lang="sv-SE" sz="1400" b="1" kern="1200" dirty="0"/>
            <a:t>Uppföljningsfrågor </a:t>
          </a:r>
        </a:p>
      </dgm:t>
    </dgm:pt>
    <dgm:pt modelId="{1FD80C7F-41B3-48F5-823D-39ABC9A29348}" type="parTrans" cxnId="{EB5E0E70-8469-40E1-8DDE-9478E7EC0F88}">
      <dgm:prSet/>
      <dgm:spPr/>
      <dgm:t>
        <a:bodyPr/>
        <a:lstStyle/>
        <a:p>
          <a:endParaRPr lang="sv-SE"/>
        </a:p>
      </dgm:t>
    </dgm:pt>
    <dgm:pt modelId="{24491FE4-8EB4-4264-AA1F-D6D28048C47D}" type="sibTrans" cxnId="{EB5E0E70-8469-40E1-8DDE-9478E7EC0F88}">
      <dgm:prSet/>
      <dgm:spPr/>
      <dgm:t>
        <a:bodyPr/>
        <a:lstStyle/>
        <a:p>
          <a:endParaRPr lang="sv-SE"/>
        </a:p>
      </dgm:t>
    </dgm:pt>
    <dgm:pt modelId="{E14CD44B-9B53-4A46-BB04-1694F16D961F}" type="pres">
      <dgm:prSet presAssocID="{83137B68-44D6-4100-B7C6-EA3FF6455437}" presName="compositeShape" presStyleCnt="0">
        <dgm:presLayoutVars>
          <dgm:dir/>
          <dgm:resizeHandles/>
        </dgm:presLayoutVars>
      </dgm:prSet>
      <dgm:spPr/>
    </dgm:pt>
    <dgm:pt modelId="{B6B27D14-D12C-4302-887D-15117310275E}" type="pres">
      <dgm:prSet presAssocID="{83137B68-44D6-4100-B7C6-EA3FF6455437}" presName="pyramid" presStyleLbl="node1" presStyleIdx="0" presStyleCnt="1" custLinFactNeighborX="-20563"/>
      <dgm:spPr/>
    </dgm:pt>
    <dgm:pt modelId="{EADA7BFE-AC04-4BA6-AC6F-E4125D0A2CB4}" type="pres">
      <dgm:prSet presAssocID="{83137B68-44D6-4100-B7C6-EA3FF6455437}" presName="theList" presStyleCnt="0"/>
      <dgm:spPr/>
    </dgm:pt>
    <dgm:pt modelId="{E8441355-202B-40A5-82E7-3117B5ABCD25}" type="pres">
      <dgm:prSet presAssocID="{EEFBC2BF-6E26-451A-AB40-E3021C75B9E6}" presName="aNode" presStyleLbl="fgAcc1" presStyleIdx="0" presStyleCnt="5" custLinFactY="7664" custLinFactNeighborX="-78706" custLinFactNeighborY="100000">
        <dgm:presLayoutVars>
          <dgm:bulletEnabled val="1"/>
        </dgm:presLayoutVars>
      </dgm:prSet>
      <dgm:spPr/>
    </dgm:pt>
    <dgm:pt modelId="{3369A725-B77D-4487-BCB6-AE8E62230C4C}" type="pres">
      <dgm:prSet presAssocID="{EEFBC2BF-6E26-451A-AB40-E3021C75B9E6}" presName="aSpace" presStyleCnt="0"/>
      <dgm:spPr/>
    </dgm:pt>
    <dgm:pt modelId="{4EBA36C5-D9DA-4DB5-B8F2-61E3FD4D4B26}" type="pres">
      <dgm:prSet presAssocID="{96EDA2F1-E50D-46B2-9B02-7576C81E6A2B}" presName="aNode" presStyleLbl="fgAcc1" presStyleIdx="1" presStyleCnt="5" custScaleX="59545" custScaleY="87068" custLinFactY="27854" custLinFactNeighborX="-83432" custLinFactNeighborY="100000">
        <dgm:presLayoutVars>
          <dgm:bulletEnabled val="1"/>
        </dgm:presLayoutVars>
      </dgm:prSet>
      <dgm:spPr/>
    </dgm:pt>
    <dgm:pt modelId="{C0EEF862-A580-48BC-884B-5871CF52117A}" type="pres">
      <dgm:prSet presAssocID="{96EDA2F1-E50D-46B2-9B02-7576C81E6A2B}" presName="aSpace" presStyleCnt="0"/>
      <dgm:spPr/>
    </dgm:pt>
    <dgm:pt modelId="{789C6EA3-D732-49DA-85A7-BA76AE9D64C2}" type="pres">
      <dgm:prSet presAssocID="{C50ED1D1-89C0-4681-848C-1B6A01328C86}" presName="aNode" presStyleLbl="fgAcc1" presStyleIdx="2" presStyleCnt="5" custScaleX="72533" custScaleY="93344" custLinFactY="44208" custLinFactNeighborX="-80229" custLinFactNeighborY="100000">
        <dgm:presLayoutVars>
          <dgm:bulletEnabled val="1"/>
        </dgm:presLayoutVars>
      </dgm:prSet>
      <dgm:spPr/>
    </dgm:pt>
    <dgm:pt modelId="{D6389AAD-34CC-4976-ABC7-DD60909A53E9}" type="pres">
      <dgm:prSet presAssocID="{C50ED1D1-89C0-4681-848C-1B6A01328C86}" presName="aSpace" presStyleCnt="0"/>
      <dgm:spPr/>
    </dgm:pt>
    <dgm:pt modelId="{E648F727-FA2D-4ECF-85F8-59050563101B}" type="pres">
      <dgm:prSet presAssocID="{0104B986-A54E-4174-A59D-CC78258A8F9B}" presName="aNode" presStyleLbl="fgAcc1" presStyleIdx="3" presStyleCnt="5" custLinFactY="63216" custLinFactNeighborX="-78706" custLinFactNeighborY="100000">
        <dgm:presLayoutVars>
          <dgm:bulletEnabled val="1"/>
        </dgm:presLayoutVars>
      </dgm:prSet>
      <dgm:spPr/>
    </dgm:pt>
    <dgm:pt modelId="{AF562E4F-4FC1-4640-A479-FEB3F5BE6209}" type="pres">
      <dgm:prSet presAssocID="{0104B986-A54E-4174-A59D-CC78258A8F9B}" presName="aSpace" presStyleCnt="0"/>
      <dgm:spPr/>
    </dgm:pt>
    <dgm:pt modelId="{6BE15AF5-7D66-4466-B350-3A621F6C5AA4}" type="pres">
      <dgm:prSet presAssocID="{57BD2947-5878-4C5A-9FE7-8204564AE982}" presName="aNode" presStyleLbl="fgAcc1" presStyleIdx="4" presStyleCnt="5" custScaleX="112559" custScaleY="138017" custLinFactY="80350" custLinFactNeighborX="-80531" custLinFactNeighborY="100000">
        <dgm:presLayoutVars>
          <dgm:bulletEnabled val="1"/>
        </dgm:presLayoutVars>
      </dgm:prSet>
      <dgm:spPr/>
    </dgm:pt>
    <dgm:pt modelId="{ED51C400-1DDE-4E56-97A2-27B5C541711A}" type="pres">
      <dgm:prSet presAssocID="{57BD2947-5878-4C5A-9FE7-8204564AE982}" presName="aSpace" presStyleCnt="0"/>
      <dgm:spPr/>
    </dgm:pt>
  </dgm:ptLst>
  <dgm:cxnLst>
    <dgm:cxn modelId="{0C682B16-2CF0-46E9-83C2-8C4C3B942F63}" srcId="{83137B68-44D6-4100-B7C6-EA3FF6455437}" destId="{96EDA2F1-E50D-46B2-9B02-7576C81E6A2B}" srcOrd="1" destOrd="0" parTransId="{11ED4322-6E6D-428F-B24C-5DC138CA53D6}" sibTransId="{F98AA2DD-2EBD-4E0E-97AD-2AF9CD76009A}"/>
    <dgm:cxn modelId="{0BEC7C1E-74AD-4B3D-B315-68C0A20D5E3F}" type="presOf" srcId="{96EDA2F1-E50D-46B2-9B02-7576C81E6A2B}" destId="{4EBA36C5-D9DA-4DB5-B8F2-61E3FD4D4B26}" srcOrd="0" destOrd="0" presId="urn:microsoft.com/office/officeart/2005/8/layout/pyramid2"/>
    <dgm:cxn modelId="{D7EE0621-3669-4EBF-AE90-C8A360429F98}" srcId="{83137B68-44D6-4100-B7C6-EA3FF6455437}" destId="{EEFBC2BF-6E26-451A-AB40-E3021C75B9E6}" srcOrd="0" destOrd="0" parTransId="{AE07774E-CF16-4390-8ED9-3B833F7B53F6}" sibTransId="{AA650594-5078-423E-B222-B495747BEAB9}"/>
    <dgm:cxn modelId="{CFFEB62B-8AB8-44F7-A131-46D55469D4AF}" type="presOf" srcId="{EEFBC2BF-6E26-451A-AB40-E3021C75B9E6}" destId="{E8441355-202B-40A5-82E7-3117B5ABCD25}" srcOrd="0" destOrd="0" presId="urn:microsoft.com/office/officeart/2005/8/layout/pyramid2"/>
    <dgm:cxn modelId="{62AD1A5D-0B76-43FC-BF59-5C8551D4F20A}" type="presOf" srcId="{83137B68-44D6-4100-B7C6-EA3FF6455437}" destId="{E14CD44B-9B53-4A46-BB04-1694F16D961F}" srcOrd="0" destOrd="0" presId="urn:microsoft.com/office/officeart/2005/8/layout/pyramid2"/>
    <dgm:cxn modelId="{A4B22A4E-D8F7-426F-8E6A-CF98F4C4F051}" srcId="{83137B68-44D6-4100-B7C6-EA3FF6455437}" destId="{0104B986-A54E-4174-A59D-CC78258A8F9B}" srcOrd="3" destOrd="0" parTransId="{D4EBB616-9EF3-40AB-BB42-02F251A34998}" sibTransId="{7A7484B1-A7A0-4906-B076-0A9BF6D83479}"/>
    <dgm:cxn modelId="{3FE9294F-6FF6-4CF9-8E80-EE5B521460EC}" type="presOf" srcId="{57BD2947-5878-4C5A-9FE7-8204564AE982}" destId="{6BE15AF5-7D66-4466-B350-3A621F6C5AA4}" srcOrd="0" destOrd="0" presId="urn:microsoft.com/office/officeart/2005/8/layout/pyramid2"/>
    <dgm:cxn modelId="{EB5E0E70-8469-40E1-8DDE-9478E7EC0F88}" srcId="{83137B68-44D6-4100-B7C6-EA3FF6455437}" destId="{57BD2947-5878-4C5A-9FE7-8204564AE982}" srcOrd="4" destOrd="0" parTransId="{1FD80C7F-41B3-48F5-823D-39ABC9A29348}" sibTransId="{24491FE4-8EB4-4264-AA1F-D6D28048C47D}"/>
    <dgm:cxn modelId="{E5E6CCB5-343E-4185-ABB0-2A920E782C07}" srcId="{83137B68-44D6-4100-B7C6-EA3FF6455437}" destId="{C50ED1D1-89C0-4681-848C-1B6A01328C86}" srcOrd="2" destOrd="0" parTransId="{E67FC9A7-1B8D-4E51-9A5A-15ECF52F403C}" sibTransId="{4D2F7051-AE7B-489A-94B4-66FB2AE424A3}"/>
    <dgm:cxn modelId="{C0C8ACBF-900B-4DEE-9ADA-8E85B173C598}" type="presOf" srcId="{C50ED1D1-89C0-4681-848C-1B6A01328C86}" destId="{789C6EA3-D732-49DA-85A7-BA76AE9D64C2}" srcOrd="0" destOrd="0" presId="urn:microsoft.com/office/officeart/2005/8/layout/pyramid2"/>
    <dgm:cxn modelId="{5D6594FE-E3C4-4CE6-85C7-C234D6C8EB37}" type="presOf" srcId="{0104B986-A54E-4174-A59D-CC78258A8F9B}" destId="{E648F727-FA2D-4ECF-85F8-59050563101B}" srcOrd="0" destOrd="0" presId="urn:microsoft.com/office/officeart/2005/8/layout/pyramid2"/>
    <dgm:cxn modelId="{8D4595D7-B2A9-48E9-91DE-93BC66EF98B2}" type="presParOf" srcId="{E14CD44B-9B53-4A46-BB04-1694F16D961F}" destId="{B6B27D14-D12C-4302-887D-15117310275E}" srcOrd="0" destOrd="0" presId="urn:microsoft.com/office/officeart/2005/8/layout/pyramid2"/>
    <dgm:cxn modelId="{7753AE5B-14C8-48BD-A889-AD403C6775D5}" type="presParOf" srcId="{E14CD44B-9B53-4A46-BB04-1694F16D961F}" destId="{EADA7BFE-AC04-4BA6-AC6F-E4125D0A2CB4}" srcOrd="1" destOrd="0" presId="urn:microsoft.com/office/officeart/2005/8/layout/pyramid2"/>
    <dgm:cxn modelId="{8716A19D-7872-4410-B076-141CBAD1778A}" type="presParOf" srcId="{EADA7BFE-AC04-4BA6-AC6F-E4125D0A2CB4}" destId="{E8441355-202B-40A5-82E7-3117B5ABCD25}" srcOrd="0" destOrd="0" presId="urn:microsoft.com/office/officeart/2005/8/layout/pyramid2"/>
    <dgm:cxn modelId="{852D0295-E932-4B45-A2B3-3E882BB704E6}" type="presParOf" srcId="{EADA7BFE-AC04-4BA6-AC6F-E4125D0A2CB4}" destId="{3369A725-B77D-4487-BCB6-AE8E62230C4C}" srcOrd="1" destOrd="0" presId="urn:microsoft.com/office/officeart/2005/8/layout/pyramid2"/>
    <dgm:cxn modelId="{83EC8480-F005-4AE1-9CDB-203FC6707DF8}" type="presParOf" srcId="{EADA7BFE-AC04-4BA6-AC6F-E4125D0A2CB4}" destId="{4EBA36C5-D9DA-4DB5-B8F2-61E3FD4D4B26}" srcOrd="2" destOrd="0" presId="urn:microsoft.com/office/officeart/2005/8/layout/pyramid2"/>
    <dgm:cxn modelId="{3B50A580-EA77-4821-ADCA-ACAEAA2967AA}" type="presParOf" srcId="{EADA7BFE-AC04-4BA6-AC6F-E4125D0A2CB4}" destId="{C0EEF862-A580-48BC-884B-5871CF52117A}" srcOrd="3" destOrd="0" presId="urn:microsoft.com/office/officeart/2005/8/layout/pyramid2"/>
    <dgm:cxn modelId="{9605E002-EB65-4783-97A7-2665B6C060B0}" type="presParOf" srcId="{EADA7BFE-AC04-4BA6-AC6F-E4125D0A2CB4}" destId="{789C6EA3-D732-49DA-85A7-BA76AE9D64C2}" srcOrd="4" destOrd="0" presId="urn:microsoft.com/office/officeart/2005/8/layout/pyramid2"/>
    <dgm:cxn modelId="{FDC19AB3-64B9-41C9-B4B0-1B89AC9C0835}" type="presParOf" srcId="{EADA7BFE-AC04-4BA6-AC6F-E4125D0A2CB4}" destId="{D6389AAD-34CC-4976-ABC7-DD60909A53E9}" srcOrd="5" destOrd="0" presId="urn:microsoft.com/office/officeart/2005/8/layout/pyramid2"/>
    <dgm:cxn modelId="{FF708B0E-0919-4F19-8964-93DCEE44F8B0}" type="presParOf" srcId="{EADA7BFE-AC04-4BA6-AC6F-E4125D0A2CB4}" destId="{E648F727-FA2D-4ECF-85F8-59050563101B}" srcOrd="6" destOrd="0" presId="urn:microsoft.com/office/officeart/2005/8/layout/pyramid2"/>
    <dgm:cxn modelId="{A5175EE9-F363-4FD3-A109-9E748A77F2CC}" type="presParOf" srcId="{EADA7BFE-AC04-4BA6-AC6F-E4125D0A2CB4}" destId="{AF562E4F-4FC1-4640-A479-FEB3F5BE6209}" srcOrd="7" destOrd="0" presId="urn:microsoft.com/office/officeart/2005/8/layout/pyramid2"/>
    <dgm:cxn modelId="{2EB59624-7349-4593-86D0-523D57929F15}" type="presParOf" srcId="{EADA7BFE-AC04-4BA6-AC6F-E4125D0A2CB4}" destId="{6BE15AF5-7D66-4466-B350-3A621F6C5AA4}" srcOrd="8" destOrd="0" presId="urn:microsoft.com/office/officeart/2005/8/layout/pyramid2"/>
    <dgm:cxn modelId="{E2AF5A52-C389-4126-8E96-0FC3A6A484E7}" type="presParOf" srcId="{EADA7BFE-AC04-4BA6-AC6F-E4125D0A2CB4}" destId="{ED51C400-1DDE-4E56-97A2-27B5C541711A}"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27D14-D12C-4302-887D-15117310275E}">
      <dsp:nvSpPr>
        <dsp:cNvPr id="0" name=""/>
        <dsp:cNvSpPr/>
      </dsp:nvSpPr>
      <dsp:spPr>
        <a:xfrm>
          <a:off x="559711" y="0"/>
          <a:ext cx="3959860" cy="395986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41355-202B-40A5-82E7-3117B5ABCD25}">
      <dsp:nvSpPr>
        <dsp:cNvPr id="0" name=""/>
        <dsp:cNvSpPr/>
      </dsp:nvSpPr>
      <dsp:spPr>
        <a:xfrm>
          <a:off x="1328086" y="506105"/>
          <a:ext cx="2573909" cy="5452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Publicering av stöden</a:t>
          </a:r>
          <a:endParaRPr lang="sv-SE" sz="1700" kern="1200" dirty="0"/>
        </a:p>
      </dsp:txBody>
      <dsp:txXfrm>
        <a:off x="1354703" y="532722"/>
        <a:ext cx="2520675" cy="492020"/>
      </dsp:txXfrm>
    </dsp:sp>
    <dsp:sp modelId="{4EBA36C5-D9DA-4DB5-B8F2-61E3FD4D4B26}">
      <dsp:nvSpPr>
        <dsp:cNvPr id="0" name=""/>
        <dsp:cNvSpPr/>
      </dsp:nvSpPr>
      <dsp:spPr>
        <a:xfrm>
          <a:off x="1727081" y="1229603"/>
          <a:ext cx="1532634" cy="4747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Förankring</a:t>
          </a:r>
          <a:endParaRPr lang="sv-SE" sz="1700" kern="1200" dirty="0"/>
        </a:p>
      </dsp:txBody>
      <dsp:txXfrm>
        <a:off x="1750256" y="1252778"/>
        <a:ext cx="1486284" cy="428391"/>
      </dsp:txXfrm>
    </dsp:sp>
    <dsp:sp modelId="{789C6EA3-D732-49DA-85A7-BA76AE9D64C2}">
      <dsp:nvSpPr>
        <dsp:cNvPr id="0" name=""/>
        <dsp:cNvSpPr/>
      </dsp:nvSpPr>
      <dsp:spPr>
        <a:xfrm>
          <a:off x="1642374" y="1861672"/>
          <a:ext cx="1866933" cy="5089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Utforma stöden</a:t>
          </a:r>
        </a:p>
      </dsp:txBody>
      <dsp:txXfrm>
        <a:off x="1667219" y="1886517"/>
        <a:ext cx="1817243" cy="459272"/>
      </dsp:txXfrm>
    </dsp:sp>
    <dsp:sp modelId="{E648F727-FA2D-4ECF-85F8-59050563101B}">
      <dsp:nvSpPr>
        <dsp:cNvPr id="0" name=""/>
        <dsp:cNvSpPr/>
      </dsp:nvSpPr>
      <dsp:spPr>
        <a:xfrm>
          <a:off x="1328086" y="2542433"/>
          <a:ext cx="2573909" cy="5452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Samla in material</a:t>
          </a:r>
        </a:p>
      </dsp:txBody>
      <dsp:txXfrm>
        <a:off x="1354703" y="2569050"/>
        <a:ext cx="2520675" cy="492020"/>
      </dsp:txXfrm>
    </dsp:sp>
    <dsp:sp modelId="{6BE15AF5-7D66-4466-B350-3A621F6C5AA4}">
      <dsp:nvSpPr>
        <dsp:cNvPr id="0" name=""/>
        <dsp:cNvSpPr/>
      </dsp:nvSpPr>
      <dsp:spPr>
        <a:xfrm>
          <a:off x="1119484" y="3207316"/>
          <a:ext cx="2897166" cy="7525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rgbClr val="000000">
                  <a:hueOff val="0"/>
                  <a:satOff val="0"/>
                  <a:lumOff val="0"/>
                  <a:alphaOff val="0"/>
                </a:srgbClr>
              </a:solidFill>
              <a:latin typeface="Arial" panose="020B0604020202020204"/>
              <a:ea typeface="+mn-ea"/>
              <a:cs typeface="+mn-cs"/>
            </a:rPr>
            <a:t>Målgruppsananalys</a:t>
          </a:r>
          <a:r>
            <a:rPr lang="sv-SE" sz="1400" b="1" kern="1200" dirty="0"/>
            <a:t> </a:t>
          </a:r>
        </a:p>
      </dsp:txBody>
      <dsp:txXfrm>
        <a:off x="1156220" y="3244052"/>
        <a:ext cx="2823694" cy="679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27D14-D12C-4302-887D-15117310275E}">
      <dsp:nvSpPr>
        <dsp:cNvPr id="0" name=""/>
        <dsp:cNvSpPr/>
      </dsp:nvSpPr>
      <dsp:spPr>
        <a:xfrm>
          <a:off x="559711" y="0"/>
          <a:ext cx="3959860" cy="395986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41355-202B-40A5-82E7-3117B5ABCD25}">
      <dsp:nvSpPr>
        <dsp:cNvPr id="0" name=""/>
        <dsp:cNvSpPr/>
      </dsp:nvSpPr>
      <dsp:spPr>
        <a:xfrm>
          <a:off x="1328086" y="506105"/>
          <a:ext cx="2573909" cy="5452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Presentation av rapport</a:t>
          </a:r>
          <a:endParaRPr lang="sv-SE" sz="1600" kern="1200" dirty="0"/>
        </a:p>
      </dsp:txBody>
      <dsp:txXfrm>
        <a:off x="1354703" y="532722"/>
        <a:ext cx="2520675" cy="492020"/>
      </dsp:txXfrm>
    </dsp:sp>
    <dsp:sp modelId="{4EBA36C5-D9DA-4DB5-B8F2-61E3FD4D4B26}">
      <dsp:nvSpPr>
        <dsp:cNvPr id="0" name=""/>
        <dsp:cNvSpPr/>
      </dsp:nvSpPr>
      <dsp:spPr>
        <a:xfrm>
          <a:off x="1727081" y="1229603"/>
          <a:ext cx="1532634" cy="4747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Skriva</a:t>
          </a:r>
          <a:r>
            <a:rPr lang="sv-SE" sz="1600" kern="1200" dirty="0"/>
            <a:t> </a:t>
          </a:r>
          <a:r>
            <a:rPr lang="sv-SE" sz="1600" b="1" kern="1200" dirty="0">
              <a:solidFill>
                <a:srgbClr val="000000">
                  <a:hueOff val="0"/>
                  <a:satOff val="0"/>
                  <a:lumOff val="0"/>
                  <a:alphaOff val="0"/>
                </a:srgbClr>
              </a:solidFill>
              <a:latin typeface="+mn-lt"/>
              <a:ea typeface="+mn-ea"/>
              <a:cs typeface="+mn-cs"/>
            </a:rPr>
            <a:t>rapport</a:t>
          </a:r>
          <a:endParaRPr lang="sv-SE" sz="1600" b="1" kern="1200" dirty="0">
            <a:solidFill>
              <a:srgbClr val="000000">
                <a:hueOff val="0"/>
                <a:satOff val="0"/>
                <a:lumOff val="0"/>
                <a:alphaOff val="0"/>
              </a:srgbClr>
            </a:solidFill>
            <a:latin typeface="Arial" panose="020B0604020202020204"/>
            <a:ea typeface="+mn-ea"/>
            <a:cs typeface="+mn-cs"/>
          </a:endParaRPr>
        </a:p>
      </dsp:txBody>
      <dsp:txXfrm>
        <a:off x="1750256" y="1252778"/>
        <a:ext cx="1486284" cy="428391"/>
      </dsp:txXfrm>
    </dsp:sp>
    <dsp:sp modelId="{789C6EA3-D732-49DA-85A7-BA76AE9D64C2}">
      <dsp:nvSpPr>
        <dsp:cNvPr id="0" name=""/>
        <dsp:cNvSpPr/>
      </dsp:nvSpPr>
      <dsp:spPr>
        <a:xfrm>
          <a:off x="1642374" y="1861672"/>
          <a:ext cx="1866933" cy="5089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Justera/Skapa</a:t>
          </a:r>
        </a:p>
      </dsp:txBody>
      <dsp:txXfrm>
        <a:off x="1667219" y="1886517"/>
        <a:ext cx="1817243" cy="459272"/>
      </dsp:txXfrm>
    </dsp:sp>
    <dsp:sp modelId="{E648F727-FA2D-4ECF-85F8-59050563101B}">
      <dsp:nvSpPr>
        <dsp:cNvPr id="0" name=""/>
        <dsp:cNvSpPr/>
      </dsp:nvSpPr>
      <dsp:spPr>
        <a:xfrm>
          <a:off x="1328086" y="2542433"/>
          <a:ext cx="2573909" cy="5452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Samla in material</a:t>
          </a:r>
        </a:p>
      </dsp:txBody>
      <dsp:txXfrm>
        <a:off x="1354703" y="2569050"/>
        <a:ext cx="2520675" cy="492020"/>
      </dsp:txXfrm>
    </dsp:sp>
    <dsp:sp modelId="{6BE15AF5-7D66-4466-B350-3A621F6C5AA4}">
      <dsp:nvSpPr>
        <dsp:cNvPr id="0" name=""/>
        <dsp:cNvSpPr/>
      </dsp:nvSpPr>
      <dsp:spPr>
        <a:xfrm>
          <a:off x="1119484" y="3207316"/>
          <a:ext cx="2897166" cy="7525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Uppföljningsfrågor </a:t>
          </a:r>
        </a:p>
      </dsp:txBody>
      <dsp:txXfrm>
        <a:off x="1156220" y="3244052"/>
        <a:ext cx="2823694" cy="6790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2022-10-03</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2022-10-03</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beslut om exempelvis nedskärningar och om det framtida vård och omsorgsutbudet.</a:t>
            </a:r>
          </a:p>
          <a:p>
            <a:r>
              <a:rPr lang="sv-SE" dirty="0"/>
              <a:t>Det behöver exempelvis framgå av styrdokument  vad ett anhörigperspektiv innebär i praktiken. </a:t>
            </a:r>
          </a:p>
          <a:p>
            <a:r>
              <a:rPr lang="sv-SE" dirty="0"/>
              <a:t>Behöver få till en samverkan och samordning med en uttalad strävan att minska anhörigas organisatoriska ansvar. </a:t>
            </a:r>
          </a:p>
          <a:p>
            <a:r>
              <a:rPr lang="sv-SE" dirty="0"/>
              <a:t>I utbildningen behöver man få kunskap om hur anhörigas situation kan se ut och hur anhöriga påverkas av välfärdens utformning och utförande. </a:t>
            </a:r>
          </a:p>
          <a:p>
            <a:r>
              <a:rPr lang="sv-SE" dirty="0"/>
              <a:t>Krävs även ett kunskapslyft och ett stärkt anhörigperspektiv i utformningen och genomförandet av arbetsmarknads- socialförsäkrings- och skolpolitiken.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4</a:t>
            </a:fld>
            <a:endParaRPr lang="sv-SE"/>
          </a:p>
        </p:txBody>
      </p:sp>
    </p:spTree>
    <p:extLst>
      <p:ext uri="{BB962C8B-B14F-4D97-AF65-F5344CB8AC3E}">
        <p14:creationId xmlns:p14="http://schemas.microsoft.com/office/powerpoint/2010/main" val="258888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Anhörigas omsorg tas för given och deras behov av stöd och avlösning beaktas inte alltid vid beslut om insatser. </a:t>
            </a:r>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282551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inte landat i hur vi ska tänka kring målgrupperna. </a:t>
            </a:r>
          </a:p>
        </p:txBody>
      </p:sp>
      <p:sp>
        <p:nvSpPr>
          <p:cNvPr id="4" name="Platshållare för bildnummer 3"/>
          <p:cNvSpPr>
            <a:spLocks noGrp="1"/>
          </p:cNvSpPr>
          <p:nvPr>
            <p:ph type="sldNum" sz="quarter" idx="5"/>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61628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dirty="0"/>
          </a:p>
        </p:txBody>
      </p:sp>
    </p:spTree>
    <p:extLst>
      <p:ext uri="{BB962C8B-B14F-4D97-AF65-F5344CB8AC3E}">
        <p14:creationId xmlns:p14="http://schemas.microsoft.com/office/powerpoint/2010/main" val="422509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Anders Bergh är projektledare.</a:t>
            </a:r>
          </a:p>
        </p:txBody>
      </p:sp>
      <p:sp>
        <p:nvSpPr>
          <p:cNvPr id="4" name="Platshållare för bildnummer 3"/>
          <p:cNvSpPr>
            <a:spLocks noGrp="1"/>
          </p:cNvSpPr>
          <p:nvPr>
            <p:ph type="sldNum" sz="quarter" idx="5"/>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150751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29346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111832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20</a:t>
            </a:fld>
            <a:endParaRPr lang="sv-SE" dirty="0"/>
          </a:p>
        </p:txBody>
      </p:sp>
    </p:spTree>
    <p:extLst>
      <p:ext uri="{BB962C8B-B14F-4D97-AF65-F5344CB8AC3E}">
        <p14:creationId xmlns:p14="http://schemas.microsoft.com/office/powerpoint/2010/main" val="460297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43635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698"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latin typeface="Arial" panose="020B0604020202020204" pitchFamily="34" charset="0"/>
                <a:cs typeface="Arial" panose="020B0604020202020204" pitchFamily="34" charset="0"/>
              </a:rPr>
              <a:t>Presentation av </a:t>
            </a:r>
            <a:r>
              <a:rPr lang="sv-SE" dirty="0"/>
              <a:t>Socialstyrelsens regeringsuppdrag utifrån anhörigstrategin</a:t>
            </a:r>
            <a:r>
              <a:rPr lang="sv-SE" dirty="0">
                <a:latin typeface="Arial" panose="020B0604020202020204" pitchFamily="34" charset="0"/>
                <a:cs typeface="Arial" panose="020B0604020202020204" pitchFamily="34" charset="0"/>
              </a:rPr>
              <a:t>									</a:t>
            </a:r>
            <a:endParaRPr lang="sv-SE" dirty="0"/>
          </a:p>
        </p:txBody>
      </p:sp>
      <p:sp>
        <p:nvSpPr>
          <p:cNvPr id="2" name="Platshållare för datum 1"/>
          <p:cNvSpPr>
            <a:spLocks noGrp="1"/>
          </p:cNvSpPr>
          <p:nvPr>
            <p:ph type="dt" sz="half" idx="10"/>
          </p:nvPr>
        </p:nvSpPr>
        <p:spPr/>
        <p:txBody>
          <a:bodyPr/>
          <a:lstStyle/>
          <a:p>
            <a:r>
              <a:rPr lang="sv-SE" dirty="0">
                <a:latin typeface="Arial" panose="020B0604020202020204" pitchFamily="34" charset="0"/>
                <a:cs typeface="Arial" panose="020B0604020202020204" pitchFamily="34" charset="0"/>
              </a:rPr>
              <a:t>2022-10-03</a:t>
            </a:r>
          </a:p>
        </p:txBody>
      </p:sp>
      <p:sp>
        <p:nvSpPr>
          <p:cNvPr id="28" name="Platshållare för text 27"/>
          <p:cNvSpPr>
            <a:spLocks noGrp="1"/>
          </p:cNvSpPr>
          <p:nvPr>
            <p:ph type="body" sz="quarter" idx="14"/>
          </p:nvPr>
        </p:nvSpPr>
        <p:spPr/>
        <p:txBody>
          <a:bodyPr/>
          <a:lstStyle/>
          <a:p>
            <a:r>
              <a:rPr lang="sv-SE" dirty="0"/>
              <a:t>Sundiata Owens &amp; Charlotte Fagerstedt</a:t>
            </a:r>
            <a:endParaRPr lang="sv-SE" b="0" dirty="0">
              <a:latin typeface="Arial" panose="020B0604020202020204" pitchFamily="34" charset="0"/>
              <a:cs typeface="Arial" panose="020B0604020202020204" pitchFamily="34" charset="0"/>
            </a:endParaRPr>
          </a:p>
        </p:txBody>
      </p:sp>
      <p:pic>
        <p:nvPicPr>
          <p:cNvPr id="8" name="Platshållare för bild 7">
            <a:extLst>
              <a:ext uri="{FF2B5EF4-FFF2-40B4-BE49-F238E27FC236}">
                <a16:creationId xmlns:a16="http://schemas.microsoft.com/office/drawing/2014/main" id="{1C2BAB30-A6F9-41A5-89BB-AD034579730C}"/>
              </a:ext>
            </a:extLst>
          </p:cNvPr>
          <p:cNvPicPr>
            <a:picLocks noGrp="1" noChangeAspect="1"/>
          </p:cNvPicPr>
          <p:nvPr>
            <p:ph type="pic" sz="quarter" idx="13"/>
          </p:nvPr>
        </p:nvPicPr>
        <p:blipFill rotWithShape="1">
          <a:blip r:embed="rId2"/>
          <a:srcRect l="39" t="26371" r="-39" b="41797"/>
          <a:stretch/>
        </p:blipFill>
        <p:spPr>
          <a:xfrm>
            <a:off x="0" y="4173580"/>
            <a:ext cx="121968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Tillvägagångssätt &amp; tidplan</a:t>
            </a:r>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F4E9FCD9-1F2C-4716-B7FD-C5314874084C}"/>
              </a:ext>
            </a:extLst>
          </p:cNvPr>
          <p:cNvSpPr>
            <a:spLocks noGrp="1"/>
          </p:cNvSpPr>
          <p:nvPr>
            <p:ph type="ftr" sz="quarter" idx="11"/>
          </p:nvPr>
        </p:nvSpPr>
        <p:spPr/>
        <p:txBody>
          <a:bodyPr/>
          <a:lstStyle/>
          <a:p>
            <a:r>
              <a:rPr lang="sv-SE"/>
              <a:t>Sveriges kunskapsmyndighet för vård och omsorg</a:t>
            </a:r>
          </a:p>
        </p:txBody>
      </p:sp>
      <p:graphicFrame>
        <p:nvGraphicFramePr>
          <p:cNvPr id="6" name="Diagram 5">
            <a:extLst>
              <a:ext uri="{FF2B5EF4-FFF2-40B4-BE49-F238E27FC236}">
                <a16:creationId xmlns:a16="http://schemas.microsoft.com/office/drawing/2014/main" id="{6A785364-9ED1-4C93-AC65-7DE7C870B782}"/>
              </a:ext>
            </a:extLst>
          </p:cNvPr>
          <p:cNvGraphicFramePr/>
          <p:nvPr>
            <p:extLst>
              <p:ext uri="{D42A27DB-BD31-4B8C-83A1-F6EECF244321}">
                <p14:modId xmlns:p14="http://schemas.microsoft.com/office/powerpoint/2010/main" val="2431518997"/>
              </p:ext>
            </p:extLst>
          </p:nvPr>
        </p:nvGraphicFramePr>
        <p:xfrm>
          <a:off x="2325688" y="2059200"/>
          <a:ext cx="7463423" cy="395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Rak pilkoppling 7">
            <a:extLst>
              <a:ext uri="{FF2B5EF4-FFF2-40B4-BE49-F238E27FC236}">
                <a16:creationId xmlns:a16="http://schemas.microsoft.com/office/drawing/2014/main" id="{1B74D2D1-761A-427A-9ECC-542469D71C6E}"/>
              </a:ext>
            </a:extLst>
          </p:cNvPr>
          <p:cNvCxnSpPr/>
          <p:nvPr/>
        </p:nvCxnSpPr>
        <p:spPr>
          <a:xfrm flipV="1">
            <a:off x="6971071" y="2351628"/>
            <a:ext cx="0" cy="366743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textruta 8">
            <a:extLst>
              <a:ext uri="{FF2B5EF4-FFF2-40B4-BE49-F238E27FC236}">
                <a16:creationId xmlns:a16="http://schemas.microsoft.com/office/drawing/2014/main" id="{E06589FD-5759-4CE7-BE5C-D892D6488E9D}"/>
              </a:ext>
            </a:extLst>
          </p:cNvPr>
          <p:cNvSpPr txBox="1"/>
          <p:nvPr/>
        </p:nvSpPr>
        <p:spPr>
          <a:xfrm>
            <a:off x="7294940" y="2479630"/>
            <a:ext cx="2170303" cy="3293209"/>
          </a:xfrm>
          <a:prstGeom prst="rect">
            <a:avLst/>
          </a:prstGeom>
          <a:noFill/>
        </p:spPr>
        <p:txBody>
          <a:bodyPr wrap="square" rtlCol="0">
            <a:spAutoFit/>
          </a:bodyPr>
          <a:lstStyle/>
          <a:p>
            <a:r>
              <a:rPr lang="sv-SE" sz="1600" b="1" dirty="0"/>
              <a:t>1 november 2023</a:t>
            </a:r>
          </a:p>
          <a:p>
            <a:endParaRPr lang="sv-SE" sz="1600" b="1" dirty="0"/>
          </a:p>
          <a:p>
            <a:endParaRPr lang="sv-SE" sz="1600" b="1" dirty="0"/>
          </a:p>
          <a:p>
            <a:r>
              <a:rPr lang="sv-SE" sz="1600" b="1" dirty="0"/>
              <a:t>Hösten 2023</a:t>
            </a:r>
          </a:p>
          <a:p>
            <a:endParaRPr lang="sv-SE" sz="1600" b="1" dirty="0"/>
          </a:p>
          <a:p>
            <a:r>
              <a:rPr lang="sv-SE" sz="1600" b="1" dirty="0"/>
              <a:t>Våren/sommaren 2023</a:t>
            </a:r>
          </a:p>
          <a:p>
            <a:endParaRPr lang="sv-SE" sz="1600" b="1" dirty="0"/>
          </a:p>
          <a:p>
            <a:endParaRPr lang="sv-SE" sz="1600" b="1" dirty="0"/>
          </a:p>
          <a:p>
            <a:r>
              <a:rPr lang="sv-SE" sz="1600" b="1" dirty="0"/>
              <a:t>Vintern 2022/2023</a:t>
            </a:r>
          </a:p>
          <a:p>
            <a:endParaRPr lang="sv-SE" sz="1600" b="1" dirty="0"/>
          </a:p>
          <a:p>
            <a:endParaRPr lang="sv-SE" sz="1600" b="1" dirty="0"/>
          </a:p>
          <a:p>
            <a:r>
              <a:rPr lang="sv-SE" sz="1600" b="1" dirty="0"/>
              <a:t>Hösten 2022 </a:t>
            </a:r>
          </a:p>
        </p:txBody>
      </p:sp>
      <p:sp>
        <p:nvSpPr>
          <p:cNvPr id="11" name="Pratbubbla: rektangel med rundade hörn 10">
            <a:extLst>
              <a:ext uri="{FF2B5EF4-FFF2-40B4-BE49-F238E27FC236}">
                <a16:creationId xmlns:a16="http://schemas.microsoft.com/office/drawing/2014/main" id="{3BFF0B67-3D54-4A2D-A6F7-ED36F94F816B}"/>
              </a:ext>
            </a:extLst>
          </p:cNvPr>
          <p:cNvSpPr/>
          <p:nvPr/>
        </p:nvSpPr>
        <p:spPr>
          <a:xfrm>
            <a:off x="753851" y="4859907"/>
            <a:ext cx="1772780" cy="1106905"/>
          </a:xfrm>
          <a:prstGeom prst="wedgeRoundRectCallout">
            <a:avLst>
              <a:gd name="adj1" fmla="val 85720"/>
              <a:gd name="adj2" fmla="val 3641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a:solidFill>
                  <a:schemeClr val="tx1"/>
                </a:solidFill>
              </a:rPr>
              <a:t>Vilket stöd och vilken kunskap behöver målgruppen? </a:t>
            </a:r>
          </a:p>
        </p:txBody>
      </p:sp>
    </p:spTree>
    <p:extLst>
      <p:ext uri="{BB962C8B-B14F-4D97-AF65-F5344CB8AC3E}">
        <p14:creationId xmlns:p14="http://schemas.microsoft.com/office/powerpoint/2010/main" val="238350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Uppdrag 2</a:t>
            </a:r>
            <a:br>
              <a:rPr lang="sv-SE" dirty="0"/>
            </a:br>
            <a:r>
              <a:rPr lang="sv-SE" dirty="0"/>
              <a:t>Stöd till kommunerna för ett med individanpassat och likvärdigt stöd till anhöriga</a:t>
            </a:r>
          </a:p>
        </p:txBody>
      </p:sp>
      <p:pic>
        <p:nvPicPr>
          <p:cNvPr id="5" name="Platshållare för bild 4">
            <a:extLst>
              <a:ext uri="{FF2B5EF4-FFF2-40B4-BE49-F238E27FC236}">
                <a16:creationId xmlns:a16="http://schemas.microsoft.com/office/drawing/2014/main" id="{EDD9C3B1-0CA8-4049-AD6D-D21741C66DE0}"/>
              </a:ext>
            </a:extLst>
          </p:cNvPr>
          <p:cNvPicPr>
            <a:picLocks noGrp="1" noChangeAspect="1"/>
          </p:cNvPicPr>
          <p:nvPr>
            <p:ph type="pic" sz="quarter" idx="13"/>
          </p:nvPr>
        </p:nvPicPr>
        <p:blipFill rotWithShape="1">
          <a:blip r:embed="rId3"/>
          <a:srcRect l="39" t="3312" r="-39" b="31374"/>
          <a:stretch/>
        </p:blipFill>
        <p:spPr>
          <a:xfrm>
            <a:off x="0" y="1548842"/>
            <a:ext cx="12196800" cy="5309159"/>
          </a:xfrm>
        </p:spPr>
      </p:pic>
    </p:spTree>
    <p:extLst>
      <p:ext uri="{BB962C8B-B14F-4D97-AF65-F5344CB8AC3E}">
        <p14:creationId xmlns:p14="http://schemas.microsoft.com/office/powerpoint/2010/main" val="159024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		       		Målgrupp</a:t>
            </a:r>
          </a:p>
        </p:txBody>
      </p:sp>
      <p:sp>
        <p:nvSpPr>
          <p:cNvPr id="3" name="Platshållare för datum 2"/>
          <p:cNvSpPr>
            <a:spLocks noGrp="1"/>
          </p:cNvSpPr>
          <p:nvPr>
            <p:ph type="dt" sz="half" idx="10"/>
          </p:nvPr>
        </p:nvSpPr>
        <p:spPr/>
        <p:txBody>
          <a:bodyPr/>
          <a:lstStyle/>
          <a:p>
            <a:endParaRPr lang="sv-SE" dirty="0"/>
          </a:p>
        </p:txBody>
      </p:sp>
      <p:sp>
        <p:nvSpPr>
          <p:cNvPr id="4" name="Platshållare för innehåll 3"/>
          <p:cNvSpPr>
            <a:spLocks noGrp="1"/>
          </p:cNvSpPr>
          <p:nvPr>
            <p:ph sz="quarter" idx="13"/>
          </p:nvPr>
        </p:nvSpPr>
        <p:spPr/>
        <p:txBody>
          <a:bodyPr/>
          <a:lstStyle/>
          <a:p>
            <a:r>
              <a:rPr lang="sv-SE" dirty="0"/>
              <a:t>Handläggare som utreder och fattar beslut om personer som behöver stöd i sin dagliga livsföring</a:t>
            </a:r>
          </a:p>
          <a:p>
            <a:endParaRPr lang="sv-SE" dirty="0"/>
          </a:p>
        </p:txBody>
      </p:sp>
      <p:sp>
        <p:nvSpPr>
          <p:cNvPr id="5" name="Platshållare för text 4"/>
          <p:cNvSpPr>
            <a:spLocks noGrp="1"/>
          </p:cNvSpPr>
          <p:nvPr>
            <p:ph type="body" sz="quarter" idx="14"/>
          </p:nvPr>
        </p:nvSpPr>
        <p:spPr/>
        <p:txBody>
          <a:bodyPr/>
          <a:lstStyle/>
          <a:p>
            <a:r>
              <a:rPr lang="sv-SE" dirty="0"/>
              <a:t> Stödet ska ge vägledning om hur anhörigas behov kan synliggöras i biståndsbedömningen och vara till hjälp vid utformningen av individuella stödinsatser riktade till den som är anhörig. </a:t>
            </a:r>
          </a:p>
        </p:txBody>
      </p:sp>
      <p:sp>
        <p:nvSpPr>
          <p:cNvPr id="6" name="Footer Placeholder 5">
            <a:extLst>
              <a:ext uri="{FF2B5EF4-FFF2-40B4-BE49-F238E27FC236}">
                <a16:creationId xmlns:a16="http://schemas.microsoft.com/office/drawing/2014/main" id="{358711D6-B04E-4EBA-805A-FA44591F4DF8}"/>
              </a:ext>
            </a:extLst>
          </p:cNvPr>
          <p:cNvSpPr>
            <a:spLocks noGrp="1"/>
          </p:cNvSpPr>
          <p:nvPr>
            <p:ph type="ftr" sz="quarter" idx="11"/>
          </p:nvPr>
        </p:nvSpPr>
        <p:spPr/>
        <p:txBody>
          <a:bodyPr/>
          <a:lstStyle/>
          <a:p>
            <a:r>
              <a:rPr lang="sv-SE" dirty="0"/>
              <a:t>Sveriges kunskapsmyndighet för vård och omsorg</a:t>
            </a:r>
          </a:p>
        </p:txBody>
      </p:sp>
    </p:spTree>
    <p:extLst>
      <p:ext uri="{BB962C8B-B14F-4D97-AF65-F5344CB8AC3E}">
        <p14:creationId xmlns:p14="http://schemas.microsoft.com/office/powerpoint/2010/main" val="173660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9DEF83E-038E-46F0-BB29-3590B597ABD6}"/>
              </a:ext>
            </a:extLst>
          </p:cNvPr>
          <p:cNvSpPr>
            <a:spLocks noGrp="1"/>
          </p:cNvSpPr>
          <p:nvPr>
            <p:ph type="ctrTitle"/>
          </p:nvPr>
        </p:nvSpPr>
        <p:spPr/>
        <p:txBody>
          <a:bodyPr/>
          <a:lstStyle/>
          <a:p>
            <a:r>
              <a:rPr lang="sv-SE" dirty="0"/>
              <a:t>Uppdrag 3</a:t>
            </a:r>
            <a:br>
              <a:rPr lang="sv-SE" dirty="0"/>
            </a:br>
            <a:r>
              <a:rPr lang="sv-SE" dirty="0"/>
              <a:t>Uppföljning av anhörigperspektivet och stöd för anhöriga</a:t>
            </a:r>
            <a:br>
              <a:rPr lang="sv-SE" dirty="0"/>
            </a:br>
            <a:endParaRPr lang="sv-SE" dirty="0"/>
          </a:p>
        </p:txBody>
      </p:sp>
      <p:sp>
        <p:nvSpPr>
          <p:cNvPr id="4" name="Platshållare för sidfot 3">
            <a:extLst>
              <a:ext uri="{FF2B5EF4-FFF2-40B4-BE49-F238E27FC236}">
                <a16:creationId xmlns:a16="http://schemas.microsoft.com/office/drawing/2014/main" id="{F07AE005-DE97-41B6-9AEB-87BA82B05652}"/>
              </a:ext>
            </a:extLst>
          </p:cNvPr>
          <p:cNvSpPr>
            <a:spLocks noGrp="1"/>
          </p:cNvSpPr>
          <p:nvPr>
            <p:ph type="ftr" sz="quarter" idx="4294967295"/>
          </p:nvPr>
        </p:nvSpPr>
        <p:spPr>
          <a:xfrm>
            <a:off x="0" y="6296025"/>
            <a:ext cx="5399088" cy="266700"/>
          </a:xfrm>
        </p:spPr>
        <p:txBody>
          <a:bodyPr/>
          <a:lstStyle/>
          <a:p>
            <a:r>
              <a:rPr lang="sv-SE"/>
              <a:t>Sveriges kunskapsmyndighet för vård och omsorg </a:t>
            </a:r>
            <a:endParaRPr lang="sv-SE" dirty="0"/>
          </a:p>
        </p:txBody>
      </p:sp>
      <p:pic>
        <p:nvPicPr>
          <p:cNvPr id="10" name="Platshållare för bild 9">
            <a:extLst>
              <a:ext uri="{FF2B5EF4-FFF2-40B4-BE49-F238E27FC236}">
                <a16:creationId xmlns:a16="http://schemas.microsoft.com/office/drawing/2014/main" id="{D3EF0B02-D874-4521-927B-8BF4B7ED7B85}"/>
              </a:ext>
            </a:extLst>
          </p:cNvPr>
          <p:cNvPicPr>
            <a:picLocks noGrp="1" noChangeAspect="1"/>
          </p:cNvPicPr>
          <p:nvPr>
            <p:ph type="pic" sz="quarter" idx="13"/>
          </p:nvPr>
        </p:nvPicPr>
        <p:blipFill rotWithShape="1">
          <a:blip r:embed="rId2"/>
          <a:srcRect l="-1058" t="1466" r="1058" b="33084"/>
          <a:stretch/>
        </p:blipFill>
        <p:spPr>
          <a:xfrm>
            <a:off x="0" y="1560476"/>
            <a:ext cx="12196800" cy="5309159"/>
          </a:xfrm>
        </p:spPr>
      </p:pic>
    </p:spTree>
    <p:extLst>
      <p:ext uri="{BB962C8B-B14F-4D97-AF65-F5344CB8AC3E}">
        <p14:creationId xmlns:p14="http://schemas.microsoft.com/office/powerpoint/2010/main" val="40869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Uppdraget		       		Målgrupp</a:t>
            </a:r>
          </a:p>
        </p:txBody>
      </p:sp>
      <p:sp>
        <p:nvSpPr>
          <p:cNvPr id="3" name="Platshållare för datum 2"/>
          <p:cNvSpPr>
            <a:spLocks noGrp="1"/>
          </p:cNvSpPr>
          <p:nvPr>
            <p:ph type="dt" sz="half" idx="10"/>
          </p:nvPr>
        </p:nvSpPr>
        <p:spPr/>
        <p:txBody>
          <a:bodyPr/>
          <a:lstStyle/>
          <a:p>
            <a:endParaRPr lang="sv-SE" dirty="0"/>
          </a:p>
        </p:txBody>
      </p:sp>
      <p:sp>
        <p:nvSpPr>
          <p:cNvPr id="4" name="Platshållare för innehåll 3"/>
          <p:cNvSpPr>
            <a:spLocks noGrp="1"/>
          </p:cNvSpPr>
          <p:nvPr>
            <p:ph sz="quarter" idx="13"/>
          </p:nvPr>
        </p:nvSpPr>
        <p:spPr>
          <a:xfrm>
            <a:off x="6630928" y="2285618"/>
            <a:ext cx="4540416" cy="3708400"/>
          </a:xfrm>
        </p:spPr>
        <p:txBody>
          <a:bodyPr/>
          <a:lstStyle/>
          <a:p>
            <a:r>
              <a:rPr lang="sv-SE" dirty="0"/>
              <a:t>Regering</a:t>
            </a:r>
          </a:p>
          <a:p>
            <a:endParaRPr lang="sv-SE" dirty="0"/>
          </a:p>
        </p:txBody>
      </p:sp>
      <p:sp>
        <p:nvSpPr>
          <p:cNvPr id="5" name="Platshållare för text 4"/>
          <p:cNvSpPr>
            <a:spLocks noGrp="1"/>
          </p:cNvSpPr>
          <p:nvPr>
            <p:ph type="body" sz="quarter" idx="14"/>
          </p:nvPr>
        </p:nvSpPr>
        <p:spPr>
          <a:xfrm>
            <a:off x="0" y="2113906"/>
            <a:ext cx="5807967" cy="3900814"/>
          </a:xfrm>
        </p:spPr>
        <p:txBody>
          <a:bodyPr/>
          <a:lstStyle/>
          <a:p>
            <a:r>
              <a:rPr lang="sv-SE" sz="2000" dirty="0"/>
              <a:t> </a:t>
            </a:r>
          </a:p>
          <a:p>
            <a:r>
              <a:rPr lang="sv-SE" sz="2400" dirty="0"/>
              <a:t>Redovisa hur en kontinuerlig uppföljning av anhörigperspektivet inom hälso- och sjukvård och omsorg kan utformas. </a:t>
            </a:r>
          </a:p>
          <a:p>
            <a:r>
              <a:rPr lang="sv-SE" sz="2400" dirty="0"/>
              <a:t>Redovisa hur en kontinuerlig uppföljning av det stöd som kommuner och regioner erbjuder anhöriga kan utformas</a:t>
            </a:r>
            <a:r>
              <a:rPr lang="sv-SE" sz="2200" dirty="0"/>
              <a:t>. </a:t>
            </a:r>
          </a:p>
          <a:p>
            <a:endParaRPr lang="sv-SE" dirty="0"/>
          </a:p>
        </p:txBody>
      </p:sp>
      <p:sp>
        <p:nvSpPr>
          <p:cNvPr id="6" name="Footer Placeholder 5">
            <a:extLst>
              <a:ext uri="{FF2B5EF4-FFF2-40B4-BE49-F238E27FC236}">
                <a16:creationId xmlns:a16="http://schemas.microsoft.com/office/drawing/2014/main" id="{358711D6-B04E-4EBA-805A-FA44591F4DF8}"/>
              </a:ext>
            </a:extLst>
          </p:cNvPr>
          <p:cNvSpPr>
            <a:spLocks noGrp="1"/>
          </p:cNvSpPr>
          <p:nvPr>
            <p:ph type="ftr" sz="quarter" idx="11"/>
          </p:nvPr>
        </p:nvSpPr>
        <p:spPr/>
        <p:txBody>
          <a:bodyPr/>
          <a:lstStyle/>
          <a:p>
            <a:r>
              <a:rPr lang="sv-SE" dirty="0"/>
              <a:t>Sveriges kunskapsmyndighet för vård och omsorg</a:t>
            </a:r>
          </a:p>
        </p:txBody>
      </p:sp>
    </p:spTree>
    <p:extLst>
      <p:ext uri="{BB962C8B-B14F-4D97-AF65-F5344CB8AC3E}">
        <p14:creationId xmlns:p14="http://schemas.microsoft.com/office/powerpoint/2010/main" val="330415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0D6054-D179-4602-BD85-0F69703A42E6}"/>
              </a:ext>
            </a:extLst>
          </p:cNvPr>
          <p:cNvSpPr>
            <a:spLocks noGrp="1"/>
          </p:cNvSpPr>
          <p:nvPr>
            <p:ph type="title"/>
          </p:nvPr>
        </p:nvSpPr>
        <p:spPr/>
        <p:txBody>
          <a:bodyPr/>
          <a:lstStyle/>
          <a:p>
            <a:r>
              <a:rPr lang="sv-SE" dirty="0"/>
              <a:t>Projektet behöver samverka och samarbeta med flera aktörer</a:t>
            </a:r>
          </a:p>
        </p:txBody>
      </p:sp>
      <p:sp>
        <p:nvSpPr>
          <p:cNvPr id="3" name="Platshållare för datum 2">
            <a:extLst>
              <a:ext uri="{FF2B5EF4-FFF2-40B4-BE49-F238E27FC236}">
                <a16:creationId xmlns:a16="http://schemas.microsoft.com/office/drawing/2014/main" id="{B32A1F8D-A893-4BCF-A943-3206C854B72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553B713-A22C-4793-9A19-D77599DA5A85}"/>
              </a:ext>
            </a:extLst>
          </p:cNvPr>
          <p:cNvSpPr>
            <a:spLocks noGrp="1"/>
          </p:cNvSpPr>
          <p:nvPr>
            <p:ph type="ftr" sz="quarter" idx="11"/>
          </p:nvPr>
        </p:nvSpPr>
        <p:spPr/>
        <p:txBody>
          <a:bodyPr/>
          <a:lstStyle/>
          <a:p>
            <a:r>
              <a:rPr lang="sv-SE"/>
              <a:t>Sveriges kunskapsmyndighet för vård och omsorg </a:t>
            </a:r>
            <a:endParaRPr lang="sv-SE" dirty="0"/>
          </a:p>
        </p:txBody>
      </p:sp>
      <p:pic>
        <p:nvPicPr>
          <p:cNvPr id="12" name="Platshållare för bild 11">
            <a:extLst>
              <a:ext uri="{FF2B5EF4-FFF2-40B4-BE49-F238E27FC236}">
                <a16:creationId xmlns:a16="http://schemas.microsoft.com/office/drawing/2014/main" id="{EBACBB08-CAC4-4332-AF16-DBF660D7DDB6}"/>
              </a:ext>
            </a:extLst>
          </p:cNvPr>
          <p:cNvPicPr>
            <a:picLocks noGrp="1" noChangeAspect="1"/>
          </p:cNvPicPr>
          <p:nvPr>
            <p:ph type="pic" sz="quarter" idx="14"/>
          </p:nvPr>
        </p:nvPicPr>
        <p:blipFill>
          <a:blip r:embed="rId2"/>
          <a:srcRect t="11366" b="11366"/>
          <a:stretch>
            <a:fillRect/>
          </a:stretch>
        </p:blipFill>
        <p:spPr/>
      </p:pic>
      <p:sp>
        <p:nvSpPr>
          <p:cNvPr id="10" name="Platshållare för text 9">
            <a:extLst>
              <a:ext uri="{FF2B5EF4-FFF2-40B4-BE49-F238E27FC236}">
                <a16:creationId xmlns:a16="http://schemas.microsoft.com/office/drawing/2014/main" id="{87472FA1-A300-47AB-8163-9CC1E987B96D}"/>
              </a:ext>
            </a:extLst>
          </p:cNvPr>
          <p:cNvSpPr>
            <a:spLocks noGrp="1"/>
          </p:cNvSpPr>
          <p:nvPr>
            <p:ph type="body" sz="quarter" idx="16"/>
          </p:nvPr>
        </p:nvSpPr>
        <p:spPr/>
        <p:txBody>
          <a:bodyPr/>
          <a:lstStyle/>
          <a:p>
            <a:r>
              <a:rPr lang="sv-SE" dirty="0"/>
              <a:t>NKA</a:t>
            </a:r>
          </a:p>
          <a:p>
            <a:r>
              <a:rPr lang="sv-SE" dirty="0"/>
              <a:t>Anhörigorganisationer</a:t>
            </a:r>
          </a:p>
          <a:p>
            <a:r>
              <a:rPr lang="sv-SE" dirty="0"/>
              <a:t>SKR</a:t>
            </a:r>
          </a:p>
          <a:p>
            <a:r>
              <a:rPr lang="sv-SE" dirty="0"/>
              <a:t>med flera </a:t>
            </a:r>
          </a:p>
        </p:txBody>
      </p:sp>
    </p:spTree>
    <p:extLst>
      <p:ext uri="{BB962C8B-B14F-4D97-AF65-F5344CB8AC3E}">
        <p14:creationId xmlns:p14="http://schemas.microsoft.com/office/powerpoint/2010/main" val="324355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Tillvägagångssätt &amp; tidplan</a:t>
            </a:r>
          </a:p>
        </p:txBody>
      </p:sp>
      <p:sp>
        <p:nvSpPr>
          <p:cNvPr id="3" name="Platshållare för datum 2"/>
          <p:cNvSpPr>
            <a:spLocks noGrp="1"/>
          </p:cNvSpPr>
          <p:nvPr>
            <p:ph type="dt" sz="half" idx="10"/>
          </p:nvPr>
        </p:nvSpPr>
        <p:spPr/>
        <p:txBody>
          <a:bodyPr/>
          <a:lstStyle/>
          <a:p>
            <a:endParaRPr lang="sv-SE" dirty="0"/>
          </a:p>
        </p:txBody>
      </p:sp>
      <p:sp>
        <p:nvSpPr>
          <p:cNvPr id="5" name="Footer Placeholder 4">
            <a:extLst>
              <a:ext uri="{FF2B5EF4-FFF2-40B4-BE49-F238E27FC236}">
                <a16:creationId xmlns:a16="http://schemas.microsoft.com/office/drawing/2014/main" id="{F4E9FCD9-1F2C-4716-B7FD-C5314874084C}"/>
              </a:ext>
            </a:extLst>
          </p:cNvPr>
          <p:cNvSpPr>
            <a:spLocks noGrp="1"/>
          </p:cNvSpPr>
          <p:nvPr>
            <p:ph type="ftr" sz="quarter" idx="11"/>
          </p:nvPr>
        </p:nvSpPr>
        <p:spPr/>
        <p:txBody>
          <a:bodyPr/>
          <a:lstStyle/>
          <a:p>
            <a:r>
              <a:rPr lang="sv-SE"/>
              <a:t>Sveriges kunskapsmyndighet för vård och omsorg</a:t>
            </a:r>
          </a:p>
        </p:txBody>
      </p:sp>
      <p:graphicFrame>
        <p:nvGraphicFramePr>
          <p:cNvPr id="6" name="Diagram 5">
            <a:extLst>
              <a:ext uri="{FF2B5EF4-FFF2-40B4-BE49-F238E27FC236}">
                <a16:creationId xmlns:a16="http://schemas.microsoft.com/office/drawing/2014/main" id="{6A785364-9ED1-4C93-AC65-7DE7C870B782}"/>
              </a:ext>
            </a:extLst>
          </p:cNvPr>
          <p:cNvGraphicFramePr/>
          <p:nvPr>
            <p:extLst>
              <p:ext uri="{D42A27DB-BD31-4B8C-83A1-F6EECF244321}">
                <p14:modId xmlns:p14="http://schemas.microsoft.com/office/powerpoint/2010/main" val="1945042984"/>
              </p:ext>
            </p:extLst>
          </p:nvPr>
        </p:nvGraphicFramePr>
        <p:xfrm>
          <a:off x="2325688" y="2059200"/>
          <a:ext cx="7463423" cy="395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Rak pilkoppling 7">
            <a:extLst>
              <a:ext uri="{FF2B5EF4-FFF2-40B4-BE49-F238E27FC236}">
                <a16:creationId xmlns:a16="http://schemas.microsoft.com/office/drawing/2014/main" id="{1B74D2D1-761A-427A-9ECC-542469D71C6E}"/>
              </a:ext>
            </a:extLst>
          </p:cNvPr>
          <p:cNvCxnSpPr/>
          <p:nvPr/>
        </p:nvCxnSpPr>
        <p:spPr>
          <a:xfrm flipV="1">
            <a:off x="6971071" y="2351628"/>
            <a:ext cx="0" cy="366743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textruta 8">
            <a:extLst>
              <a:ext uri="{FF2B5EF4-FFF2-40B4-BE49-F238E27FC236}">
                <a16:creationId xmlns:a16="http://schemas.microsoft.com/office/drawing/2014/main" id="{E06589FD-5759-4CE7-BE5C-D892D6488E9D}"/>
              </a:ext>
            </a:extLst>
          </p:cNvPr>
          <p:cNvSpPr txBox="1"/>
          <p:nvPr/>
        </p:nvSpPr>
        <p:spPr>
          <a:xfrm>
            <a:off x="7294940" y="2479630"/>
            <a:ext cx="2170303" cy="3293209"/>
          </a:xfrm>
          <a:prstGeom prst="rect">
            <a:avLst/>
          </a:prstGeom>
          <a:noFill/>
        </p:spPr>
        <p:txBody>
          <a:bodyPr wrap="square" rtlCol="0">
            <a:spAutoFit/>
          </a:bodyPr>
          <a:lstStyle/>
          <a:p>
            <a:r>
              <a:rPr lang="sv-SE" sz="1600" b="1" dirty="0"/>
              <a:t>1 oktober 2023</a:t>
            </a:r>
          </a:p>
          <a:p>
            <a:endParaRPr lang="sv-SE" sz="1600" b="1" dirty="0"/>
          </a:p>
          <a:p>
            <a:endParaRPr lang="sv-SE" sz="1600" b="1" dirty="0"/>
          </a:p>
          <a:p>
            <a:r>
              <a:rPr lang="sv-SE" sz="1600" b="1" dirty="0"/>
              <a:t>Våren/sommaren 2023</a:t>
            </a:r>
          </a:p>
          <a:p>
            <a:endParaRPr lang="sv-SE" sz="1600" b="1" dirty="0"/>
          </a:p>
          <a:p>
            <a:r>
              <a:rPr lang="sv-SE" sz="1600" b="1" dirty="0"/>
              <a:t>Vintern/våren 2022/2023</a:t>
            </a:r>
          </a:p>
          <a:p>
            <a:endParaRPr lang="sv-SE" sz="1600" b="1" dirty="0"/>
          </a:p>
          <a:p>
            <a:r>
              <a:rPr lang="sv-SE" sz="1600" b="1" dirty="0"/>
              <a:t>Hösten/vintern 2022/2023</a:t>
            </a:r>
          </a:p>
          <a:p>
            <a:endParaRPr lang="sv-SE" sz="1600" b="1" dirty="0"/>
          </a:p>
          <a:p>
            <a:r>
              <a:rPr lang="sv-SE" sz="1600" b="1" dirty="0"/>
              <a:t>Hösten 2022 </a:t>
            </a:r>
          </a:p>
        </p:txBody>
      </p:sp>
      <p:sp>
        <p:nvSpPr>
          <p:cNvPr id="11" name="Pratbubbla: rektangel med rundade hörn 10">
            <a:extLst>
              <a:ext uri="{FF2B5EF4-FFF2-40B4-BE49-F238E27FC236}">
                <a16:creationId xmlns:a16="http://schemas.microsoft.com/office/drawing/2014/main" id="{3BFF0B67-3D54-4A2D-A6F7-ED36F94F816B}"/>
              </a:ext>
            </a:extLst>
          </p:cNvPr>
          <p:cNvSpPr/>
          <p:nvPr/>
        </p:nvSpPr>
        <p:spPr>
          <a:xfrm>
            <a:off x="753851" y="4859907"/>
            <a:ext cx="1772780" cy="1106905"/>
          </a:xfrm>
          <a:prstGeom prst="wedgeRoundRectCallout">
            <a:avLst>
              <a:gd name="adj1" fmla="val 85720"/>
              <a:gd name="adj2" fmla="val 3641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a:solidFill>
                  <a:schemeClr val="tx1"/>
                </a:solidFill>
              </a:rPr>
              <a:t>Vilka frågor ska uppföljningen svara på?</a:t>
            </a:r>
          </a:p>
        </p:txBody>
      </p:sp>
    </p:spTree>
    <p:extLst>
      <p:ext uri="{BB962C8B-B14F-4D97-AF65-F5344CB8AC3E}">
        <p14:creationId xmlns:p14="http://schemas.microsoft.com/office/powerpoint/2010/main" val="200978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AD576FE-58EB-44DC-B340-601EE9D34709}"/>
              </a:ext>
            </a:extLst>
          </p:cNvPr>
          <p:cNvSpPr>
            <a:spLocks noGrp="1"/>
          </p:cNvSpPr>
          <p:nvPr>
            <p:ph type="dt" sz="half" idx="10"/>
          </p:nvPr>
        </p:nvSpPr>
        <p:spPr/>
        <p:txBody>
          <a:bodyPr/>
          <a:lstStyle/>
          <a:p>
            <a:endParaRPr lang="sv-SE" dirty="0"/>
          </a:p>
        </p:txBody>
      </p:sp>
      <p:sp>
        <p:nvSpPr>
          <p:cNvPr id="3" name="Platshållare för sidfot 2">
            <a:extLst>
              <a:ext uri="{FF2B5EF4-FFF2-40B4-BE49-F238E27FC236}">
                <a16:creationId xmlns:a16="http://schemas.microsoft.com/office/drawing/2014/main" id="{1EB6276D-76ED-47B1-A308-9953F95E7081}"/>
              </a:ext>
            </a:extLst>
          </p:cNvPr>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innehåll 3">
            <a:extLst>
              <a:ext uri="{FF2B5EF4-FFF2-40B4-BE49-F238E27FC236}">
                <a16:creationId xmlns:a16="http://schemas.microsoft.com/office/drawing/2014/main" id="{D1D8FA53-B9CE-48A2-9A5E-32FEFBB5D919}"/>
              </a:ext>
            </a:extLst>
          </p:cNvPr>
          <p:cNvSpPr>
            <a:spLocks noGrp="1"/>
          </p:cNvSpPr>
          <p:nvPr>
            <p:ph sz="quarter" idx="13"/>
          </p:nvPr>
        </p:nvSpPr>
        <p:spPr/>
        <p:txBody>
          <a:bodyPr/>
          <a:lstStyle/>
          <a:p>
            <a:r>
              <a:rPr lang="sv-SE" dirty="0"/>
              <a:t>Socialstyrelsen har i uppdrag att utforma underlag för uppföljning</a:t>
            </a:r>
          </a:p>
          <a:p>
            <a:pPr lvl="1"/>
            <a:r>
              <a:rPr lang="sv-SE" sz="2400" dirty="0"/>
              <a:t>I uppdraget kan ingå att utveckla såväl kvalitativa som kvantitativa metoder liksom indikatorer, mått och nyckeltal.</a:t>
            </a:r>
          </a:p>
          <a:p>
            <a:pPr marL="285750" lvl="1" indent="0">
              <a:buNone/>
            </a:pPr>
            <a:endParaRPr lang="sv-SE" dirty="0"/>
          </a:p>
          <a:p>
            <a:pPr lvl="2"/>
            <a:r>
              <a:rPr lang="sv-SE" sz="2000" dirty="0"/>
              <a:t>Indikatorerna, måtten och nyckeltalen ska möjliggöra en könsuppdelad uppföljning när det gäller tillgänglighet, kvalitet och individanpassning</a:t>
            </a:r>
          </a:p>
          <a:p>
            <a:pPr lvl="2"/>
            <a:r>
              <a:rPr lang="sv-SE" sz="2000" dirty="0"/>
              <a:t>Och stödja den önskade inriktningen som närmare beskrivs i den ovan nämnda anhörigstrategin. </a:t>
            </a:r>
          </a:p>
          <a:p>
            <a:endParaRPr lang="sv-SE" dirty="0"/>
          </a:p>
        </p:txBody>
      </p:sp>
      <p:pic>
        <p:nvPicPr>
          <p:cNvPr id="7" name="Bildobjekt 6">
            <a:extLst>
              <a:ext uri="{FF2B5EF4-FFF2-40B4-BE49-F238E27FC236}">
                <a16:creationId xmlns:a16="http://schemas.microsoft.com/office/drawing/2014/main" id="{0954C5BA-A284-44DD-8DFC-AB240308E7E6}"/>
              </a:ext>
            </a:extLst>
          </p:cNvPr>
          <p:cNvPicPr>
            <a:picLocks noChangeAspect="1"/>
          </p:cNvPicPr>
          <p:nvPr/>
        </p:nvPicPr>
        <p:blipFill>
          <a:blip r:embed="rId3"/>
          <a:stretch>
            <a:fillRect/>
          </a:stretch>
        </p:blipFill>
        <p:spPr>
          <a:xfrm>
            <a:off x="9551252" y="4615911"/>
            <a:ext cx="2640748" cy="2640748"/>
          </a:xfrm>
          <a:prstGeom prst="rect">
            <a:avLst/>
          </a:prstGeom>
        </p:spPr>
      </p:pic>
    </p:spTree>
    <p:extLst>
      <p:ext uri="{BB962C8B-B14F-4D97-AF65-F5344CB8AC3E}">
        <p14:creationId xmlns:p14="http://schemas.microsoft.com/office/powerpoint/2010/main" val="230317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C37B7-75A3-42DD-B762-7E0613B23A0C}"/>
              </a:ext>
            </a:extLst>
          </p:cNvPr>
          <p:cNvSpPr>
            <a:spLocks noGrp="1"/>
          </p:cNvSpPr>
          <p:nvPr>
            <p:ph type="title"/>
          </p:nvPr>
        </p:nvSpPr>
        <p:spPr/>
        <p:txBody>
          <a:bodyPr/>
          <a:lstStyle/>
          <a:p>
            <a:r>
              <a:rPr lang="sv-SE" dirty="0"/>
              <a:t>Exempel på områden att undersöka</a:t>
            </a:r>
          </a:p>
        </p:txBody>
      </p:sp>
      <p:sp>
        <p:nvSpPr>
          <p:cNvPr id="3" name="Platshållare för datum 2">
            <a:extLst>
              <a:ext uri="{FF2B5EF4-FFF2-40B4-BE49-F238E27FC236}">
                <a16:creationId xmlns:a16="http://schemas.microsoft.com/office/drawing/2014/main" id="{3B55A1AA-C23D-4FEA-A2A5-E8FC6BDED476}"/>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0C981C5-A440-4471-A511-DB73B0D9570C}"/>
              </a:ext>
            </a:extLst>
          </p:cNvPr>
          <p:cNvSpPr>
            <a:spLocks noGrp="1"/>
          </p:cNvSpPr>
          <p:nvPr>
            <p:ph type="ftr" sz="quarter" idx="11"/>
          </p:nvPr>
        </p:nvSpPr>
        <p:spPr>
          <a:xfrm>
            <a:off x="2722901" y="6295896"/>
            <a:ext cx="5400000" cy="267235"/>
          </a:xfrm>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2A27C38D-2EBF-48C0-8FEC-E61A27A9B694}"/>
              </a:ext>
            </a:extLst>
          </p:cNvPr>
          <p:cNvSpPr>
            <a:spLocks noGrp="1"/>
          </p:cNvSpPr>
          <p:nvPr>
            <p:ph sz="quarter" idx="13"/>
          </p:nvPr>
        </p:nvSpPr>
        <p:spPr/>
        <p:txBody>
          <a:bodyPr/>
          <a:lstStyle/>
          <a:p>
            <a:pPr lvl="1"/>
            <a:r>
              <a:rPr lang="sv-SE" i="1" dirty="0">
                <a:solidFill>
                  <a:schemeClr val="tx1"/>
                </a:solidFill>
              </a:rPr>
              <a:t>Stödet till anhöriga</a:t>
            </a:r>
          </a:p>
          <a:p>
            <a:pPr lvl="2"/>
            <a:r>
              <a:rPr lang="sv-SE" sz="2000" i="1" dirty="0">
                <a:solidFill>
                  <a:schemeClr val="tx1"/>
                </a:solidFill>
              </a:rPr>
              <a:t>Avlösning – direkt/indirekt </a:t>
            </a:r>
          </a:p>
          <a:p>
            <a:pPr lvl="2"/>
            <a:r>
              <a:rPr lang="sv-SE" sz="2000" i="1" dirty="0">
                <a:solidFill>
                  <a:schemeClr val="tx1"/>
                </a:solidFill>
              </a:rPr>
              <a:t>Stödsamtal </a:t>
            </a:r>
          </a:p>
          <a:p>
            <a:pPr lvl="2"/>
            <a:r>
              <a:rPr lang="sv-SE" sz="2000" i="1" dirty="0">
                <a:solidFill>
                  <a:schemeClr val="tx1"/>
                </a:solidFill>
              </a:rPr>
              <a:t>Utbildning och information</a:t>
            </a:r>
          </a:p>
          <a:p>
            <a:pPr lvl="2"/>
            <a:r>
              <a:rPr lang="sv-SE" sz="2000" i="1" dirty="0">
                <a:solidFill>
                  <a:schemeClr val="tx1"/>
                </a:solidFill>
              </a:rPr>
              <a:t>Hjälpmedel</a:t>
            </a:r>
          </a:p>
          <a:p>
            <a:pPr lvl="2"/>
            <a:r>
              <a:rPr lang="sv-SE" sz="2000" i="1" dirty="0">
                <a:solidFill>
                  <a:schemeClr val="tx1"/>
                </a:solidFill>
              </a:rPr>
              <a:t>Hälsofrämjande insats för den anhöriga </a:t>
            </a:r>
          </a:p>
          <a:p>
            <a:pPr lvl="2"/>
            <a:r>
              <a:rPr lang="sv-SE" sz="2000" i="1" dirty="0">
                <a:solidFill>
                  <a:schemeClr val="tx1"/>
                </a:solidFill>
              </a:rPr>
              <a:t>Krishantering </a:t>
            </a:r>
          </a:p>
          <a:p>
            <a:pPr lvl="2"/>
            <a:r>
              <a:rPr lang="sv-SE" sz="2000" i="1" dirty="0">
                <a:solidFill>
                  <a:schemeClr val="tx1"/>
                </a:solidFill>
              </a:rPr>
              <a:t>Samordning av insatser/stöd/service</a:t>
            </a:r>
          </a:p>
        </p:txBody>
      </p:sp>
      <p:sp>
        <p:nvSpPr>
          <p:cNvPr id="6" name="Platshållare för text 5">
            <a:extLst>
              <a:ext uri="{FF2B5EF4-FFF2-40B4-BE49-F238E27FC236}">
                <a16:creationId xmlns:a16="http://schemas.microsoft.com/office/drawing/2014/main" id="{8A5F41A0-F44E-4FDD-8877-D16B61348C73}"/>
              </a:ext>
            </a:extLst>
          </p:cNvPr>
          <p:cNvSpPr>
            <a:spLocks noGrp="1"/>
          </p:cNvSpPr>
          <p:nvPr>
            <p:ph type="body" sz="quarter" idx="14"/>
          </p:nvPr>
        </p:nvSpPr>
        <p:spPr/>
        <p:txBody>
          <a:bodyPr/>
          <a:lstStyle/>
          <a:p>
            <a:pPr lvl="1"/>
            <a:endParaRPr lang="sv-SE" sz="1400" dirty="0">
              <a:solidFill>
                <a:srgbClr val="E0E6E6"/>
              </a:solidFill>
            </a:endParaRPr>
          </a:p>
          <a:p>
            <a:pPr lvl="1"/>
            <a:endParaRPr lang="sv-SE" sz="1400" dirty="0">
              <a:solidFill>
                <a:srgbClr val="E0E6E6"/>
              </a:solidFill>
            </a:endParaRPr>
          </a:p>
          <a:p>
            <a:pPr lvl="1"/>
            <a:r>
              <a:rPr lang="sv-SE" sz="2400" dirty="0">
                <a:solidFill>
                  <a:srgbClr val="E0E6E6"/>
                </a:solidFill>
              </a:rPr>
              <a:t>Anhörigperspektivet </a:t>
            </a:r>
          </a:p>
          <a:p>
            <a:pPr lvl="2"/>
            <a:r>
              <a:rPr lang="sv-SE" sz="2400" dirty="0">
                <a:solidFill>
                  <a:srgbClr val="E0E6E6"/>
                </a:solidFill>
              </a:rPr>
              <a:t>Biståndsbedömningsprocess </a:t>
            </a:r>
          </a:p>
          <a:p>
            <a:pPr lvl="2"/>
            <a:r>
              <a:rPr lang="sv-SE" sz="2400" dirty="0">
                <a:solidFill>
                  <a:srgbClr val="E0E6E6"/>
                </a:solidFill>
              </a:rPr>
              <a:t>Information om stöd </a:t>
            </a:r>
          </a:p>
          <a:p>
            <a:pPr lvl="2"/>
            <a:r>
              <a:rPr lang="sv-SE" sz="2400" dirty="0">
                <a:solidFill>
                  <a:srgbClr val="E0E6E6"/>
                </a:solidFill>
              </a:rPr>
              <a:t>Information om förlopp </a:t>
            </a:r>
          </a:p>
          <a:p>
            <a:pPr lvl="2"/>
            <a:r>
              <a:rPr lang="sv-SE" sz="2400" dirty="0">
                <a:solidFill>
                  <a:srgbClr val="E0E6E6"/>
                </a:solidFill>
              </a:rPr>
              <a:t>Utförandet</a:t>
            </a:r>
          </a:p>
          <a:p>
            <a:pPr lvl="2"/>
            <a:r>
              <a:rPr lang="sv-SE" sz="2400" dirty="0">
                <a:solidFill>
                  <a:srgbClr val="E0E6E6"/>
                </a:solidFill>
              </a:rPr>
              <a:t>Krishantering</a:t>
            </a:r>
          </a:p>
          <a:p>
            <a:endParaRPr lang="sv-SE" dirty="0"/>
          </a:p>
        </p:txBody>
      </p:sp>
    </p:spTree>
    <p:extLst>
      <p:ext uri="{BB962C8B-B14F-4D97-AF65-F5344CB8AC3E}">
        <p14:creationId xmlns:p14="http://schemas.microsoft.com/office/powerpoint/2010/main" val="352347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C3116-FA9E-4EE5-A3B6-6A4B5AE8FEA2}"/>
              </a:ext>
            </a:extLst>
          </p:cNvPr>
          <p:cNvSpPr>
            <a:spLocks noGrp="1"/>
          </p:cNvSpPr>
          <p:nvPr>
            <p:ph type="title"/>
          </p:nvPr>
        </p:nvSpPr>
        <p:spPr/>
        <p:txBody>
          <a:bodyPr/>
          <a:lstStyle/>
          <a:p>
            <a:r>
              <a:rPr lang="sv-SE" dirty="0"/>
              <a:t>Exempel: utförande av insatser</a:t>
            </a:r>
          </a:p>
        </p:txBody>
      </p:sp>
      <p:sp>
        <p:nvSpPr>
          <p:cNvPr id="3" name="Platshållare för datum 2">
            <a:extLst>
              <a:ext uri="{FF2B5EF4-FFF2-40B4-BE49-F238E27FC236}">
                <a16:creationId xmlns:a16="http://schemas.microsoft.com/office/drawing/2014/main" id="{E52B4290-3192-4F87-9D16-E46505B0BC3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EED86EB-8D60-4AC5-A0F9-83153A68013E}"/>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A66E472F-7358-4283-A8F8-AB56CBDBE311}"/>
              </a:ext>
            </a:extLst>
          </p:cNvPr>
          <p:cNvSpPr>
            <a:spLocks noGrp="1"/>
          </p:cNvSpPr>
          <p:nvPr>
            <p:ph sz="quarter" idx="13"/>
          </p:nvPr>
        </p:nvSpPr>
        <p:spPr>
          <a:xfrm>
            <a:off x="7042479" y="1720114"/>
            <a:ext cx="4540416" cy="4074277"/>
          </a:xfrm>
        </p:spPr>
        <p:txBody>
          <a:bodyPr/>
          <a:lstStyle/>
          <a:p>
            <a:r>
              <a:rPr lang="sv-SE" dirty="0"/>
              <a:t>Genomförandeplaner med ett anhörigperspektiv</a:t>
            </a:r>
          </a:p>
          <a:p>
            <a:r>
              <a:rPr lang="sv-SE" dirty="0"/>
              <a:t>IBIC – Anhörigperspektiv</a:t>
            </a:r>
          </a:p>
          <a:p>
            <a:pPr marL="0" indent="0">
              <a:buNone/>
            </a:pPr>
            <a:endParaRPr lang="sv-SE" dirty="0"/>
          </a:p>
        </p:txBody>
      </p:sp>
      <p:sp>
        <p:nvSpPr>
          <p:cNvPr id="6" name="Platshållare för text 5">
            <a:extLst>
              <a:ext uri="{FF2B5EF4-FFF2-40B4-BE49-F238E27FC236}">
                <a16:creationId xmlns:a16="http://schemas.microsoft.com/office/drawing/2014/main" id="{E5C7AD3E-674F-447F-B106-0790AD65A42C}"/>
              </a:ext>
            </a:extLst>
          </p:cNvPr>
          <p:cNvSpPr>
            <a:spLocks noGrp="1"/>
          </p:cNvSpPr>
          <p:nvPr>
            <p:ph type="body" sz="quarter" idx="14"/>
          </p:nvPr>
        </p:nvSpPr>
        <p:spPr>
          <a:xfrm>
            <a:off x="0" y="1694329"/>
            <a:ext cx="6372519" cy="4301118"/>
          </a:xfrm>
        </p:spPr>
        <p:txBody>
          <a:bodyPr/>
          <a:lstStyle/>
          <a:p>
            <a:endParaRPr lang="sv-SE" sz="1200" dirty="0"/>
          </a:p>
          <a:p>
            <a:r>
              <a:rPr lang="sv-SE" sz="1600" i="0" dirty="0"/>
              <a:t>Betona vikten av att personalen lyssnar på vad som är viktigt för de närstående och deras anhöriga och inte enbart utgår från vad de själva anser utgör en god omsorg eller ett gott stöd till anhöriga.</a:t>
            </a:r>
          </a:p>
          <a:p>
            <a:r>
              <a:rPr lang="sv-SE" sz="1600" dirty="0"/>
              <a:t>Jag får kämpa för att han ska vara den person han alltid har varit… hans integritet, att han ska få vara sig lik. Att omvårdnaden ska vara individualiserad. … Sådana enkla exempel som att man ser till att han har likartat skägg som han har haft förut, i stället för att vara renrakad för att det är enklare. … Plötsligt blir han någon annan. Han blir en institutionaliserad, vårdad människa. </a:t>
            </a:r>
          </a:p>
          <a:p>
            <a:r>
              <a:rPr lang="sv-SE" sz="1600" dirty="0"/>
              <a:t>- Socialstyrelsen: Anhöriga som vårdare eller stödjer närstående äldre personer, s. 61</a:t>
            </a:r>
          </a:p>
          <a:p>
            <a:endParaRPr lang="sv-SE" dirty="0"/>
          </a:p>
        </p:txBody>
      </p:sp>
    </p:spTree>
    <p:extLst>
      <p:ext uri="{BB962C8B-B14F-4D97-AF65-F5344CB8AC3E}">
        <p14:creationId xmlns:p14="http://schemas.microsoft.com/office/powerpoint/2010/main" val="187815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2D13E5BC-37CE-4840-B1A8-6926B87BDB77}"/>
              </a:ext>
            </a:extLst>
          </p:cNvPr>
          <p:cNvSpPr>
            <a:spLocks noGrp="1"/>
          </p:cNvSpPr>
          <p:nvPr>
            <p:ph sz="quarter" idx="13"/>
          </p:nvPr>
        </p:nvSpPr>
        <p:spPr/>
        <p:txBody>
          <a:bodyPr/>
          <a:lstStyle/>
          <a:p>
            <a:pPr marL="0" indent="0">
              <a:buNone/>
            </a:pPr>
            <a:r>
              <a:rPr lang="sv-SE" dirty="0"/>
              <a:t>Uppdragen</a:t>
            </a:r>
          </a:p>
          <a:p>
            <a:pPr marL="0" indent="0">
              <a:buNone/>
            </a:pPr>
            <a:r>
              <a:rPr lang="sv-SE" dirty="0"/>
              <a:t>Socialstyrelsen ska</a:t>
            </a:r>
          </a:p>
          <a:p>
            <a:r>
              <a:rPr lang="sv-SE" dirty="0"/>
              <a:t>ta fram stöd för stärka anhörigperspektivet inom hälso- och sjukvård och omsorg</a:t>
            </a:r>
          </a:p>
          <a:p>
            <a:r>
              <a:rPr lang="sv-SE" dirty="0"/>
              <a:t>ge stöd till kommunerna för ett med individanpassat och likvärdigt stöd till anhöriga (biståndsprocessen)</a:t>
            </a:r>
          </a:p>
          <a:p>
            <a:r>
              <a:rPr lang="sv-SE" dirty="0"/>
              <a:t>ta fram förslag på hur anhörigperspektivet och stöd för anhöriga kan följas upp</a:t>
            </a:r>
          </a:p>
          <a:p>
            <a:endParaRPr lang="sv-SE" dirty="0"/>
          </a:p>
        </p:txBody>
      </p:sp>
    </p:spTree>
    <p:extLst>
      <p:ext uri="{BB962C8B-B14F-4D97-AF65-F5344CB8AC3E}">
        <p14:creationId xmlns:p14="http://schemas.microsoft.com/office/powerpoint/2010/main" val="217575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DE1B9AE-943B-4E1F-83AA-DE62DB6BEDE2}"/>
              </a:ext>
            </a:extLst>
          </p:cNvPr>
          <p:cNvSpPr>
            <a:spLocks noGrp="1"/>
          </p:cNvSpPr>
          <p:nvPr>
            <p:ph type="title"/>
          </p:nvPr>
        </p:nvSpPr>
        <p:spPr/>
        <p:txBody>
          <a:bodyPr/>
          <a:lstStyle/>
          <a:p>
            <a:r>
              <a:rPr lang="sv-SE" dirty="0"/>
              <a:t>Närstående &amp; anhöriga</a:t>
            </a:r>
          </a:p>
        </p:txBody>
      </p:sp>
      <p:sp>
        <p:nvSpPr>
          <p:cNvPr id="3" name="Platshållare för datum 2">
            <a:extLst>
              <a:ext uri="{FF2B5EF4-FFF2-40B4-BE49-F238E27FC236}">
                <a16:creationId xmlns:a16="http://schemas.microsoft.com/office/drawing/2014/main" id="{53D13D56-0792-44AB-9784-4A14CF94E71E}"/>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2D8D599D-0891-477C-BDBE-12B2499BF69B}"/>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text 6">
            <a:extLst>
              <a:ext uri="{FF2B5EF4-FFF2-40B4-BE49-F238E27FC236}">
                <a16:creationId xmlns:a16="http://schemas.microsoft.com/office/drawing/2014/main" id="{9B48554C-CBA5-4572-A4E0-2F180BC3428E}"/>
              </a:ext>
            </a:extLst>
          </p:cNvPr>
          <p:cNvSpPr>
            <a:spLocks noGrp="1"/>
          </p:cNvSpPr>
          <p:nvPr>
            <p:ph type="body" sz="quarter" idx="13"/>
          </p:nvPr>
        </p:nvSpPr>
        <p:spPr/>
        <p:txBody>
          <a:bodyPr/>
          <a:lstStyle/>
          <a:p>
            <a:r>
              <a:rPr lang="sv-SE" dirty="0"/>
              <a:t>Närstående</a:t>
            </a:r>
          </a:p>
          <a:p>
            <a:r>
              <a:rPr lang="sv-SE" b="0" dirty="0"/>
              <a:t>Den som tar emot stöd eller hjälp från en anhörig kallas närstående.</a:t>
            </a:r>
          </a:p>
          <a:p>
            <a:r>
              <a:rPr lang="sv-SE" dirty="0"/>
              <a:t>Anhöriga</a:t>
            </a:r>
          </a:p>
          <a:p>
            <a:r>
              <a:rPr lang="sv-SE" b="0" dirty="0"/>
              <a:t>Begreppet anhörig används om den person som ger omsorg, stöd eller vård till någon som är långvarigt sjuk, äldre eller har en funktionsnedsättning. Anhöriga kan i det här sammanhanget omfatta både en familjemedlem och någon utanför familjekretsen, till exempel en vän eller granne. </a:t>
            </a:r>
          </a:p>
          <a:p>
            <a:endParaRPr lang="sv-SE" dirty="0"/>
          </a:p>
        </p:txBody>
      </p:sp>
    </p:spTree>
    <p:extLst>
      <p:ext uri="{BB962C8B-B14F-4D97-AF65-F5344CB8AC3E}">
        <p14:creationId xmlns:p14="http://schemas.microsoft.com/office/powerpoint/2010/main" val="124215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86B69-02D3-487B-8D53-DD81F25DDBC0}"/>
              </a:ext>
            </a:extLst>
          </p:cNvPr>
          <p:cNvSpPr>
            <a:spLocks noGrp="1"/>
          </p:cNvSpPr>
          <p:nvPr>
            <p:ph type="title"/>
          </p:nvPr>
        </p:nvSpPr>
        <p:spPr/>
        <p:txBody>
          <a:bodyPr/>
          <a:lstStyle/>
          <a:p>
            <a:r>
              <a:rPr lang="sv-SE" dirty="0"/>
              <a:t>Socialstyrelsens analys visar att anhörigperspektivet behöver stärkas</a:t>
            </a:r>
          </a:p>
        </p:txBody>
      </p:sp>
      <p:sp>
        <p:nvSpPr>
          <p:cNvPr id="3" name="Platshållare för datum 2">
            <a:extLst>
              <a:ext uri="{FF2B5EF4-FFF2-40B4-BE49-F238E27FC236}">
                <a16:creationId xmlns:a16="http://schemas.microsoft.com/office/drawing/2014/main" id="{C5C6D878-9CAD-4EB6-8051-F69BEBFD661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171224A-D2A3-41FE-A4CE-8B4B68D5830D}"/>
              </a:ext>
            </a:extLst>
          </p:cNvPr>
          <p:cNvSpPr>
            <a:spLocks noGrp="1"/>
          </p:cNvSpPr>
          <p:nvPr>
            <p:ph type="ftr" sz="quarter" idx="11"/>
          </p:nvPr>
        </p:nvSpPr>
        <p:spPr/>
        <p:txBody>
          <a:bodyPr/>
          <a:lstStyle/>
          <a:p>
            <a:r>
              <a:rPr lang="sv-SE"/>
              <a:t>Sveriges kunskapsmyndighet för vård och omsorg</a:t>
            </a:r>
          </a:p>
        </p:txBody>
      </p:sp>
      <p:sp>
        <p:nvSpPr>
          <p:cNvPr id="5" name="Platshållare för innehåll 4">
            <a:extLst>
              <a:ext uri="{FF2B5EF4-FFF2-40B4-BE49-F238E27FC236}">
                <a16:creationId xmlns:a16="http://schemas.microsoft.com/office/drawing/2014/main" id="{F1ACD9E5-9A2D-4305-AE2D-50CA1ACE4D2D}"/>
              </a:ext>
            </a:extLst>
          </p:cNvPr>
          <p:cNvSpPr>
            <a:spLocks noGrp="1"/>
          </p:cNvSpPr>
          <p:nvPr>
            <p:ph sz="quarter" idx="13"/>
          </p:nvPr>
        </p:nvSpPr>
        <p:spPr/>
        <p:txBody>
          <a:bodyPr/>
          <a:lstStyle/>
          <a:p>
            <a:r>
              <a:rPr lang="sv-SE" dirty="0"/>
              <a:t>På system- och organisationsnivå: </a:t>
            </a:r>
          </a:p>
          <a:p>
            <a:pPr>
              <a:buFontTx/>
              <a:buChar char="-"/>
            </a:pPr>
            <a:r>
              <a:rPr lang="sv-SE" dirty="0"/>
              <a:t>vid beslut som rör vården och omsorgens organisering</a:t>
            </a:r>
          </a:p>
          <a:p>
            <a:pPr>
              <a:buFontTx/>
              <a:buChar char="-"/>
            </a:pPr>
            <a:r>
              <a:rPr lang="sv-SE" dirty="0"/>
              <a:t>i styrning och uppföljning</a:t>
            </a:r>
          </a:p>
          <a:p>
            <a:pPr>
              <a:buFontTx/>
              <a:buChar char="-"/>
            </a:pPr>
            <a:r>
              <a:rPr lang="sv-SE" dirty="0"/>
              <a:t>vid samverkan och samordning</a:t>
            </a:r>
          </a:p>
          <a:p>
            <a:pPr>
              <a:buFontTx/>
              <a:buChar char="-"/>
            </a:pPr>
            <a:r>
              <a:rPr lang="sv-SE" dirty="0"/>
              <a:t>i grundutbildningar och kompetensutveckling – även för chefer och beslutsfattare</a:t>
            </a:r>
          </a:p>
          <a:p>
            <a:pPr>
              <a:buFontTx/>
              <a:buChar char="-"/>
            </a:pPr>
            <a:r>
              <a:rPr lang="sv-SE" dirty="0"/>
              <a:t>i beslutsfattande och styrning inom andra politikområden som påverkar anhöriga, t.ex. socialförsäkrings-, arbetsmarknads- och skolpolitiken. </a:t>
            </a:r>
          </a:p>
        </p:txBody>
      </p:sp>
    </p:spTree>
    <p:extLst>
      <p:ext uri="{BB962C8B-B14F-4D97-AF65-F5344CB8AC3E}">
        <p14:creationId xmlns:p14="http://schemas.microsoft.com/office/powerpoint/2010/main" val="115737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D836B-1F9A-478C-A84D-BBF74FBF5E88}"/>
              </a:ext>
            </a:extLst>
          </p:cNvPr>
          <p:cNvSpPr>
            <a:spLocks noGrp="1"/>
          </p:cNvSpPr>
          <p:nvPr>
            <p:ph type="title"/>
          </p:nvPr>
        </p:nvSpPr>
        <p:spPr/>
        <p:txBody>
          <a:bodyPr/>
          <a:lstStyle/>
          <a:p>
            <a:r>
              <a:rPr lang="sv-SE" dirty="0"/>
              <a:t>Socialstyrelsens analys visar att anhörigperspektivet behöver stärkas (forts)</a:t>
            </a:r>
          </a:p>
        </p:txBody>
      </p:sp>
      <p:sp>
        <p:nvSpPr>
          <p:cNvPr id="3" name="Platshållare för datum 2">
            <a:extLst>
              <a:ext uri="{FF2B5EF4-FFF2-40B4-BE49-F238E27FC236}">
                <a16:creationId xmlns:a16="http://schemas.microsoft.com/office/drawing/2014/main" id="{5155FAAB-90F2-4941-8CCF-DFB7CCD3AAB3}"/>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B8AF4ED8-6ABF-4790-8D5A-D869BBA68E5F}"/>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07155AB0-7193-46AB-AB08-C6860CE8CC6F}"/>
              </a:ext>
            </a:extLst>
          </p:cNvPr>
          <p:cNvSpPr>
            <a:spLocks noGrp="1"/>
          </p:cNvSpPr>
          <p:nvPr>
            <p:ph sz="quarter" idx="13"/>
          </p:nvPr>
        </p:nvSpPr>
        <p:spPr/>
        <p:txBody>
          <a:bodyPr/>
          <a:lstStyle/>
          <a:p>
            <a:r>
              <a:rPr lang="sv-SE" dirty="0"/>
              <a:t>I myndighetsutövning och utförande av vården och omsorgen</a:t>
            </a:r>
          </a:p>
          <a:p>
            <a:pPr>
              <a:buFontTx/>
              <a:buChar char="-"/>
            </a:pPr>
            <a:r>
              <a:rPr lang="sv-SE" dirty="0"/>
              <a:t>vid utredning och beslut om insatser till den enskilde</a:t>
            </a:r>
          </a:p>
          <a:p>
            <a:pPr>
              <a:buFontTx/>
              <a:buChar char="-"/>
            </a:pPr>
            <a:r>
              <a:rPr lang="sv-SE" dirty="0"/>
              <a:t>i vård- och omsorgsplaneringen</a:t>
            </a:r>
          </a:p>
          <a:p>
            <a:pPr>
              <a:buFontTx/>
              <a:buChar char="-"/>
            </a:pPr>
            <a:r>
              <a:rPr lang="sv-SE" dirty="0"/>
              <a:t>i utförandet av vård- och omsorgsinsatser</a:t>
            </a:r>
          </a:p>
          <a:p>
            <a:pPr>
              <a:buFontTx/>
              <a:buChar char="-"/>
            </a:pPr>
            <a:r>
              <a:rPr lang="sv-SE" dirty="0"/>
              <a:t>vid insatser i gemensamma hem</a:t>
            </a:r>
          </a:p>
          <a:p>
            <a:pPr>
              <a:buFontTx/>
              <a:buChar char="-"/>
            </a:pPr>
            <a:r>
              <a:rPr lang="sv-SE" dirty="0"/>
              <a:t>i verksamheter som möter barn</a:t>
            </a:r>
          </a:p>
        </p:txBody>
      </p:sp>
    </p:spTree>
    <p:extLst>
      <p:ext uri="{BB962C8B-B14F-4D97-AF65-F5344CB8AC3E}">
        <p14:creationId xmlns:p14="http://schemas.microsoft.com/office/powerpoint/2010/main" val="84700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6C7904-2ACE-4123-859A-84FDD919C23B}"/>
              </a:ext>
            </a:extLst>
          </p:cNvPr>
          <p:cNvSpPr>
            <a:spLocks noGrp="1"/>
          </p:cNvSpPr>
          <p:nvPr>
            <p:ph type="ctrTitle"/>
          </p:nvPr>
        </p:nvSpPr>
        <p:spPr/>
        <p:txBody>
          <a:bodyPr/>
          <a:lstStyle/>
          <a:p>
            <a:r>
              <a:rPr lang="sv-SE" dirty="0"/>
              <a:t>Uppdrag 1</a:t>
            </a:r>
            <a:br>
              <a:rPr lang="sv-SE" dirty="0"/>
            </a:br>
            <a:r>
              <a:rPr lang="sv-SE" dirty="0"/>
              <a:t>Stärka anhörigperspektivet inom hälso- och sjukvård och omsorg</a:t>
            </a:r>
          </a:p>
        </p:txBody>
      </p:sp>
      <p:pic>
        <p:nvPicPr>
          <p:cNvPr id="5" name="Platshållare för bild 4">
            <a:extLst>
              <a:ext uri="{FF2B5EF4-FFF2-40B4-BE49-F238E27FC236}">
                <a16:creationId xmlns:a16="http://schemas.microsoft.com/office/drawing/2014/main" id="{DA2F80B6-DB66-4521-A56E-09045E7BF895}"/>
              </a:ext>
            </a:extLst>
          </p:cNvPr>
          <p:cNvPicPr>
            <a:picLocks noGrp="1" noChangeAspect="1"/>
          </p:cNvPicPr>
          <p:nvPr>
            <p:ph type="pic" sz="quarter" idx="13"/>
          </p:nvPr>
        </p:nvPicPr>
        <p:blipFill>
          <a:blip r:embed="rId2"/>
          <a:srcRect t="17357" b="17357"/>
          <a:stretch>
            <a:fillRect/>
          </a:stretch>
        </p:blipFill>
        <p:spPr/>
      </p:pic>
    </p:spTree>
    <p:extLst>
      <p:ext uri="{BB962C8B-B14F-4D97-AF65-F5344CB8AC3E}">
        <p14:creationId xmlns:p14="http://schemas.microsoft.com/office/powerpoint/2010/main" val="349518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		       		Målgrupp</a:t>
            </a:r>
          </a:p>
        </p:txBody>
      </p:sp>
      <p:sp>
        <p:nvSpPr>
          <p:cNvPr id="3" name="Platshållare för datum 2"/>
          <p:cNvSpPr>
            <a:spLocks noGrp="1"/>
          </p:cNvSpPr>
          <p:nvPr>
            <p:ph type="dt" sz="half" idx="10"/>
          </p:nvPr>
        </p:nvSpPr>
        <p:spPr/>
        <p:txBody>
          <a:bodyPr/>
          <a:lstStyle/>
          <a:p>
            <a:endParaRPr lang="sv-SE" dirty="0"/>
          </a:p>
        </p:txBody>
      </p:sp>
      <p:sp>
        <p:nvSpPr>
          <p:cNvPr id="4" name="Platshållare för innehåll 3"/>
          <p:cNvSpPr>
            <a:spLocks noGrp="1"/>
          </p:cNvSpPr>
          <p:nvPr>
            <p:ph sz="quarter" idx="13"/>
          </p:nvPr>
        </p:nvSpPr>
        <p:spPr/>
        <p:txBody>
          <a:bodyPr/>
          <a:lstStyle/>
          <a:p>
            <a:r>
              <a:rPr lang="sv-SE" dirty="0"/>
              <a:t>Arbetsgivare</a:t>
            </a:r>
          </a:p>
          <a:p>
            <a:r>
              <a:rPr lang="sv-SE" dirty="0"/>
              <a:t>Beslutsfattare</a:t>
            </a:r>
          </a:p>
          <a:p>
            <a:r>
              <a:rPr lang="sv-SE" dirty="0"/>
              <a:t>Chefer</a:t>
            </a:r>
          </a:p>
          <a:p>
            <a:r>
              <a:rPr lang="sv-SE" dirty="0"/>
              <a:t>Biståndshandläggare</a:t>
            </a:r>
          </a:p>
          <a:p>
            <a:r>
              <a:rPr lang="sv-SE" dirty="0"/>
              <a:t>Övrig vård och omsorgspersonal</a:t>
            </a:r>
          </a:p>
          <a:p>
            <a:endParaRPr lang="sv-SE" dirty="0"/>
          </a:p>
        </p:txBody>
      </p:sp>
      <p:sp>
        <p:nvSpPr>
          <p:cNvPr id="5" name="Platshållare för text 4"/>
          <p:cNvSpPr>
            <a:spLocks noGrp="1"/>
          </p:cNvSpPr>
          <p:nvPr>
            <p:ph type="body" sz="quarter" idx="14"/>
          </p:nvPr>
        </p:nvSpPr>
        <p:spPr/>
        <p:txBody>
          <a:bodyPr/>
          <a:lstStyle/>
          <a:p>
            <a:r>
              <a:rPr lang="sv-SE" dirty="0"/>
              <a:t> Stödet ska ge vägledning för ledning, styrning, kunskap, kompetens, samverkan och samordning för att stärka anhörigperspektivet</a:t>
            </a:r>
          </a:p>
        </p:txBody>
      </p:sp>
      <p:sp>
        <p:nvSpPr>
          <p:cNvPr id="6" name="Footer Placeholder 5">
            <a:extLst>
              <a:ext uri="{FF2B5EF4-FFF2-40B4-BE49-F238E27FC236}">
                <a16:creationId xmlns:a16="http://schemas.microsoft.com/office/drawing/2014/main" id="{358711D6-B04E-4EBA-805A-FA44591F4DF8}"/>
              </a:ext>
            </a:extLst>
          </p:cNvPr>
          <p:cNvSpPr>
            <a:spLocks noGrp="1"/>
          </p:cNvSpPr>
          <p:nvPr>
            <p:ph type="ftr" sz="quarter" idx="11"/>
          </p:nvPr>
        </p:nvSpPr>
        <p:spPr/>
        <p:txBody>
          <a:bodyPr/>
          <a:lstStyle/>
          <a:p>
            <a:r>
              <a:rPr lang="sv-SE" dirty="0"/>
              <a:t>Sveriges kunskapsmyndighet för vård och omsorg</a:t>
            </a:r>
          </a:p>
        </p:txBody>
      </p:sp>
    </p:spTree>
    <p:extLst>
      <p:ext uri="{BB962C8B-B14F-4D97-AF65-F5344CB8AC3E}">
        <p14:creationId xmlns:p14="http://schemas.microsoft.com/office/powerpoint/2010/main" val="140941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0D6054-D179-4602-BD85-0F69703A42E6}"/>
              </a:ext>
            </a:extLst>
          </p:cNvPr>
          <p:cNvSpPr>
            <a:spLocks noGrp="1"/>
          </p:cNvSpPr>
          <p:nvPr>
            <p:ph type="title"/>
          </p:nvPr>
        </p:nvSpPr>
        <p:spPr/>
        <p:txBody>
          <a:bodyPr/>
          <a:lstStyle/>
          <a:p>
            <a:r>
              <a:rPr lang="sv-SE" dirty="0"/>
              <a:t>Projektet behöver samverka och samarbeta med flera aktörer</a:t>
            </a:r>
          </a:p>
        </p:txBody>
      </p:sp>
      <p:sp>
        <p:nvSpPr>
          <p:cNvPr id="3" name="Platshållare för datum 2">
            <a:extLst>
              <a:ext uri="{FF2B5EF4-FFF2-40B4-BE49-F238E27FC236}">
                <a16:creationId xmlns:a16="http://schemas.microsoft.com/office/drawing/2014/main" id="{B32A1F8D-A893-4BCF-A943-3206C854B72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553B713-A22C-4793-9A19-D77599DA5A85}"/>
              </a:ext>
            </a:extLst>
          </p:cNvPr>
          <p:cNvSpPr>
            <a:spLocks noGrp="1"/>
          </p:cNvSpPr>
          <p:nvPr>
            <p:ph type="ftr" sz="quarter" idx="11"/>
          </p:nvPr>
        </p:nvSpPr>
        <p:spPr/>
        <p:txBody>
          <a:bodyPr/>
          <a:lstStyle/>
          <a:p>
            <a:r>
              <a:rPr lang="sv-SE"/>
              <a:t>Sveriges kunskapsmyndighet för vård och omsorg </a:t>
            </a:r>
            <a:endParaRPr lang="sv-SE" dirty="0"/>
          </a:p>
        </p:txBody>
      </p:sp>
      <p:pic>
        <p:nvPicPr>
          <p:cNvPr id="12" name="Platshållare för bild 11">
            <a:extLst>
              <a:ext uri="{FF2B5EF4-FFF2-40B4-BE49-F238E27FC236}">
                <a16:creationId xmlns:a16="http://schemas.microsoft.com/office/drawing/2014/main" id="{EBACBB08-CAC4-4332-AF16-DBF660D7DDB6}"/>
              </a:ext>
            </a:extLst>
          </p:cNvPr>
          <p:cNvPicPr>
            <a:picLocks noGrp="1" noChangeAspect="1"/>
          </p:cNvPicPr>
          <p:nvPr>
            <p:ph type="pic" sz="quarter" idx="14"/>
          </p:nvPr>
        </p:nvPicPr>
        <p:blipFill>
          <a:blip r:embed="rId2"/>
          <a:srcRect t="11366" b="11366"/>
          <a:stretch>
            <a:fillRect/>
          </a:stretch>
        </p:blipFill>
        <p:spPr/>
      </p:pic>
      <p:sp>
        <p:nvSpPr>
          <p:cNvPr id="10" name="Platshållare för text 9">
            <a:extLst>
              <a:ext uri="{FF2B5EF4-FFF2-40B4-BE49-F238E27FC236}">
                <a16:creationId xmlns:a16="http://schemas.microsoft.com/office/drawing/2014/main" id="{87472FA1-A300-47AB-8163-9CC1E987B96D}"/>
              </a:ext>
            </a:extLst>
          </p:cNvPr>
          <p:cNvSpPr>
            <a:spLocks noGrp="1"/>
          </p:cNvSpPr>
          <p:nvPr>
            <p:ph type="body" sz="quarter" idx="16"/>
          </p:nvPr>
        </p:nvSpPr>
        <p:spPr/>
        <p:txBody>
          <a:bodyPr/>
          <a:lstStyle/>
          <a:p>
            <a:r>
              <a:rPr lang="sv-SE" dirty="0"/>
              <a:t>NKA</a:t>
            </a:r>
          </a:p>
          <a:p>
            <a:r>
              <a:rPr lang="sv-SE" dirty="0"/>
              <a:t>Anhörigorganisationer</a:t>
            </a:r>
          </a:p>
          <a:p>
            <a:r>
              <a:rPr lang="sv-SE" dirty="0"/>
              <a:t>SKR</a:t>
            </a:r>
          </a:p>
          <a:p>
            <a:r>
              <a:rPr lang="sv-SE" dirty="0"/>
              <a:t>med flera </a:t>
            </a:r>
          </a:p>
        </p:txBody>
      </p:sp>
    </p:spTree>
    <p:extLst>
      <p:ext uri="{BB962C8B-B14F-4D97-AF65-F5344CB8AC3E}">
        <p14:creationId xmlns:p14="http://schemas.microsoft.com/office/powerpoint/2010/main" val="86616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3DBE21D-4AFA-4570-8470-58BB289F7FAC}"/>
              </a:ext>
            </a:extLst>
          </p:cNvPr>
          <p:cNvSpPr>
            <a:spLocks noGrp="1"/>
          </p:cNvSpPr>
          <p:nvPr>
            <p:ph type="title"/>
          </p:nvPr>
        </p:nvSpPr>
        <p:spPr/>
        <p:txBody>
          <a:bodyPr/>
          <a:lstStyle/>
          <a:p>
            <a:r>
              <a:rPr lang="sv-SE" dirty="0"/>
              <a:t>Avgränsning</a:t>
            </a:r>
          </a:p>
        </p:txBody>
      </p:sp>
      <p:sp>
        <p:nvSpPr>
          <p:cNvPr id="3" name="Platshållare för datum 2">
            <a:extLst>
              <a:ext uri="{FF2B5EF4-FFF2-40B4-BE49-F238E27FC236}">
                <a16:creationId xmlns:a16="http://schemas.microsoft.com/office/drawing/2014/main" id="{E60DFAE9-EEC6-44B7-9E20-7A2D4D45CCB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729A3D91-F299-4B20-AF2E-C68FD3CE5E99}"/>
              </a:ext>
            </a:extLst>
          </p:cNvPr>
          <p:cNvSpPr>
            <a:spLocks noGrp="1"/>
          </p:cNvSpPr>
          <p:nvPr>
            <p:ph type="ftr" sz="quarter" idx="11"/>
          </p:nvPr>
        </p:nvSpPr>
        <p:spPr/>
        <p:txBody>
          <a:bodyPr/>
          <a:lstStyle/>
          <a:p>
            <a:r>
              <a:rPr lang="sv-SE"/>
              <a:t>Sveriges kunskapsmyndighet för vård och omsorg</a:t>
            </a:r>
          </a:p>
        </p:txBody>
      </p:sp>
      <p:sp>
        <p:nvSpPr>
          <p:cNvPr id="8" name="Platshållare för innehåll 7">
            <a:extLst>
              <a:ext uri="{FF2B5EF4-FFF2-40B4-BE49-F238E27FC236}">
                <a16:creationId xmlns:a16="http://schemas.microsoft.com/office/drawing/2014/main" id="{7FB60DA5-9168-4606-BDAE-74F3D1B3284B}"/>
              </a:ext>
            </a:extLst>
          </p:cNvPr>
          <p:cNvSpPr>
            <a:spLocks noGrp="1"/>
          </p:cNvSpPr>
          <p:nvPr>
            <p:ph sz="quarter" idx="13"/>
          </p:nvPr>
        </p:nvSpPr>
        <p:spPr/>
        <p:txBody>
          <a:bodyPr/>
          <a:lstStyle/>
          <a:p>
            <a:pPr marL="0" indent="0">
              <a:buNone/>
            </a:pPr>
            <a:r>
              <a:rPr lang="sv-SE" dirty="0"/>
              <a:t>Den nationella anhörigstrategin omfattar anhöriga som vårdar eller stödjer en närstående som är långvarigt sjuk, äldre eller har en funktionsnedsättning. </a:t>
            </a:r>
          </a:p>
          <a:p>
            <a:pPr marL="0" indent="0">
              <a:buNone/>
            </a:pPr>
            <a:endParaRPr lang="sv-SE" dirty="0"/>
          </a:p>
          <a:p>
            <a:r>
              <a:rPr lang="sv-SE" dirty="0"/>
              <a:t>Anhöriga till personer med beroendeproblematik omfattas inte av anhörigstrategin</a:t>
            </a:r>
          </a:p>
          <a:p>
            <a:r>
              <a:rPr lang="sv-SE" dirty="0"/>
              <a:t>Barn som anhöriga omfattas inte heller av strategin. </a:t>
            </a:r>
          </a:p>
          <a:p>
            <a:pPr marL="0" indent="0">
              <a:buNone/>
            </a:pPr>
            <a:endParaRPr lang="sv-SE" dirty="0"/>
          </a:p>
        </p:txBody>
      </p:sp>
    </p:spTree>
    <p:extLst>
      <p:ext uri="{BB962C8B-B14F-4D97-AF65-F5344CB8AC3E}">
        <p14:creationId xmlns:p14="http://schemas.microsoft.com/office/powerpoint/2010/main" val="1731816637"/>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 PPT-sve-16.9</Template>
  <TotalTime>1185</TotalTime>
  <Words>1005</Words>
  <Application>Microsoft Office PowerPoint</Application>
  <PresentationFormat>Bredbild</PresentationFormat>
  <Paragraphs>156</Paragraphs>
  <Slides>20</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20</vt:i4>
      </vt:variant>
    </vt:vector>
  </HeadingPairs>
  <TitlesOfParts>
    <vt:vector size="23" baseType="lpstr">
      <vt:lpstr>Arial</vt:lpstr>
      <vt:lpstr>Century Gothic</vt:lpstr>
      <vt:lpstr>SoS-PPT-svensk-150922</vt:lpstr>
      <vt:lpstr>Presentation av Socialstyrelsens regeringsuppdrag utifrån anhörigstrategin         </vt:lpstr>
      <vt:lpstr>PowerPoint-presentation</vt:lpstr>
      <vt:lpstr>Närstående &amp; anhöriga</vt:lpstr>
      <vt:lpstr>Socialstyrelsens analys visar att anhörigperspektivet behöver stärkas</vt:lpstr>
      <vt:lpstr>Socialstyrelsens analys visar att anhörigperspektivet behöver stärkas (forts)</vt:lpstr>
      <vt:lpstr>Uppdrag 1 Stärka anhörigperspektivet inom hälso- och sjukvård och omsorg</vt:lpstr>
      <vt:lpstr>Syfte           Målgrupp</vt:lpstr>
      <vt:lpstr>Projektet behöver samverka och samarbeta med flera aktörer</vt:lpstr>
      <vt:lpstr>Avgränsning</vt:lpstr>
      <vt:lpstr>Tillvägagångssätt &amp; tidplan</vt:lpstr>
      <vt:lpstr>Uppdrag 2 Stöd till kommunerna för ett med individanpassat och likvärdigt stöd till anhöriga</vt:lpstr>
      <vt:lpstr>Syfte           Målgrupp</vt:lpstr>
      <vt:lpstr>Uppdrag 3 Uppföljning av anhörigperspektivet och stöd för anhöriga </vt:lpstr>
      <vt:lpstr>Uppdraget           Målgrupp</vt:lpstr>
      <vt:lpstr>Projektet behöver samverka och samarbeta med flera aktörer</vt:lpstr>
      <vt:lpstr>Tillvägagångssätt &amp; tidplan</vt:lpstr>
      <vt:lpstr>PowerPoint-presentation</vt:lpstr>
      <vt:lpstr>Exempel på områden att undersöka</vt:lpstr>
      <vt:lpstr>Exempel: utförande av insatser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Powerpointmall</dc:title>
  <dc:creator>Fagerstedt, Charlotte</dc:creator>
  <cp:keywords>class='Open'</cp:keywords>
  <cp:lastModifiedBy>Fagerstedt, Charlotte</cp:lastModifiedBy>
  <cp:revision>26</cp:revision>
  <cp:lastPrinted>2015-05-08T11:44:01Z</cp:lastPrinted>
  <dcterms:created xsi:type="dcterms:W3CDTF">2022-09-12T08:36:31Z</dcterms:created>
  <dcterms:modified xsi:type="dcterms:W3CDTF">2022-10-03T06:30:41Z</dcterms:modified>
</cp:coreProperties>
</file>