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0" r:id="rId5"/>
  </p:sldMasterIdLst>
  <p:notesMasterIdLst>
    <p:notesMasterId r:id="rId24"/>
  </p:notesMasterIdLst>
  <p:sldIdLst>
    <p:sldId id="256" r:id="rId6"/>
    <p:sldId id="270" r:id="rId7"/>
    <p:sldId id="260" r:id="rId8"/>
    <p:sldId id="263" r:id="rId9"/>
    <p:sldId id="262" r:id="rId10"/>
    <p:sldId id="261" r:id="rId11"/>
    <p:sldId id="275" r:id="rId12"/>
    <p:sldId id="259" r:id="rId13"/>
    <p:sldId id="272" r:id="rId14"/>
    <p:sldId id="264" r:id="rId15"/>
    <p:sldId id="265" r:id="rId16"/>
    <p:sldId id="1296" r:id="rId17"/>
    <p:sldId id="1297" r:id="rId18"/>
    <p:sldId id="273" r:id="rId19"/>
    <p:sldId id="266" r:id="rId20"/>
    <p:sldId id="267" r:id="rId21"/>
    <p:sldId id="268" r:id="rId22"/>
    <p:sldId id="277" r:id="rId23"/>
  </p:sldIdLst>
  <p:sldSz cx="12192000" cy="6858000"/>
  <p:notesSz cx="6858000" cy="9144000"/>
  <p:custDataLst>
    <p:tags r:id="rId25"/>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09C"/>
    <a:srgbClr val="A68F1E"/>
    <a:srgbClr val="FBF8E9"/>
    <a:srgbClr val="F3E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DFCF7-826B-401D-89D7-B4E53B8B16DE}" v="435" dt="2018-11-23T14:36:50.43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CECA"/>
          </a:solidFill>
        </a:fill>
      </a:tcStyle>
    </a:wholeTbl>
    <a:band2H>
      <a:tcTxStyle/>
      <a:tcStyle>
        <a:tcBdr/>
        <a:fill>
          <a:solidFill>
            <a:srgbClr val="FAE8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BCB"/>
          </a:solidFill>
        </a:fill>
      </a:tcStyle>
    </a:wholeTbl>
    <a:band2H>
      <a:tcTxStyle/>
      <a:tcStyle>
        <a:tcBdr/>
        <a:fill>
          <a:solidFill>
            <a:srgbClr val="FDEE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D1D0"/>
          </a:solidFill>
        </a:fill>
      </a:tcStyle>
    </a:wholeTbl>
    <a:band2H>
      <a:tcTxStyle/>
      <a:tcStyle>
        <a:tcBdr/>
        <a:fill>
          <a:solidFill>
            <a:srgbClr val="EAE9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64" autoAdjust="0"/>
  </p:normalViewPr>
  <p:slideViewPr>
    <p:cSldViewPr snapToGrid="0">
      <p:cViewPr varScale="1">
        <p:scale>
          <a:sx n="49" d="100"/>
          <a:sy n="49" d="100"/>
        </p:scale>
        <p:origin x="1244" y="48"/>
      </p:cViewPr>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1143000" y="685800"/>
            <a:ext cx="4572000" cy="3429000"/>
          </a:xfrm>
          <a:prstGeom prst="rect">
            <a:avLst/>
          </a:prstGeom>
        </p:spPr>
        <p:txBody>
          <a:bodyPr/>
          <a:lstStyle/>
          <a:p>
            <a:endParaRPr/>
          </a:p>
        </p:txBody>
      </p:sp>
      <p:sp>
        <p:nvSpPr>
          <p:cNvPr id="284" name="Shape 2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xfrm>
            <a:off x="381000" y="685800"/>
            <a:ext cx="6096000" cy="3429000"/>
          </a:xfrm>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pPr>
              <a:defRPr b="1"/>
            </a:pPr>
            <a:r>
              <a:rPr dirty="0"/>
              <a:t>Till dig </a:t>
            </a:r>
            <a:r>
              <a:rPr dirty="0" err="1"/>
              <a:t>som</a:t>
            </a:r>
            <a:r>
              <a:rPr dirty="0"/>
              <a:t> </a:t>
            </a:r>
            <a:r>
              <a:rPr dirty="0" err="1"/>
              <a:t>utbildar</a:t>
            </a:r>
            <a:r>
              <a:rPr dirty="0"/>
              <a:t> </a:t>
            </a:r>
          </a:p>
          <a:p>
            <a:r>
              <a:rPr dirty="0" err="1"/>
              <a:t>Här</a:t>
            </a:r>
            <a:r>
              <a:rPr dirty="0"/>
              <a:t> </a:t>
            </a:r>
            <a:r>
              <a:rPr dirty="0" err="1"/>
              <a:t>följer</a:t>
            </a:r>
            <a:r>
              <a:rPr dirty="0"/>
              <a:t> </a:t>
            </a:r>
            <a:r>
              <a:rPr dirty="0" err="1"/>
              <a:t>en</a:t>
            </a:r>
            <a:r>
              <a:rPr dirty="0"/>
              <a:t> PPT med </a:t>
            </a:r>
            <a:r>
              <a:rPr dirty="0" err="1"/>
              <a:t>bilder</a:t>
            </a:r>
            <a:r>
              <a:rPr dirty="0"/>
              <a:t> </a:t>
            </a:r>
            <a:r>
              <a:rPr dirty="0" err="1"/>
              <a:t>samt</a:t>
            </a:r>
            <a:r>
              <a:rPr dirty="0"/>
              <a:t> </a:t>
            </a:r>
            <a:r>
              <a:rPr dirty="0" err="1"/>
              <a:t>talmanus</a:t>
            </a:r>
            <a:r>
              <a:rPr dirty="0"/>
              <a:t> </a:t>
            </a:r>
            <a:r>
              <a:rPr dirty="0" err="1"/>
              <a:t>som</a:t>
            </a:r>
            <a:r>
              <a:rPr dirty="0"/>
              <a:t> du </a:t>
            </a:r>
            <a:r>
              <a:rPr dirty="0" err="1"/>
              <a:t>kan</a:t>
            </a:r>
            <a:r>
              <a:rPr dirty="0"/>
              <a:t> </a:t>
            </a:r>
            <a:r>
              <a:rPr dirty="0" err="1"/>
              <a:t>använda</a:t>
            </a:r>
            <a:r>
              <a:rPr dirty="0"/>
              <a:t> </a:t>
            </a:r>
            <a:r>
              <a:rPr dirty="0" err="1"/>
              <a:t>för</a:t>
            </a:r>
            <a:r>
              <a:rPr dirty="0"/>
              <a:t> </a:t>
            </a:r>
            <a:r>
              <a:rPr dirty="0" err="1"/>
              <a:t>att</a:t>
            </a:r>
            <a:r>
              <a:rPr dirty="0"/>
              <a:t> </a:t>
            </a:r>
            <a:r>
              <a:rPr dirty="0" err="1"/>
              <a:t>berätta</a:t>
            </a:r>
            <a:r>
              <a:rPr dirty="0"/>
              <a:t> </a:t>
            </a:r>
            <a:r>
              <a:rPr dirty="0" err="1"/>
              <a:t>för</a:t>
            </a:r>
            <a:r>
              <a:rPr dirty="0"/>
              <a:t> </a:t>
            </a:r>
            <a:r>
              <a:rPr lang="sv-SE" dirty="0"/>
              <a:t>din organisation eller dina medlemmar</a:t>
            </a:r>
            <a:r>
              <a:rPr dirty="0"/>
              <a:t> om SIP.</a:t>
            </a:r>
          </a:p>
          <a:p>
            <a:endParaRPr lang="sv-SE" dirty="0"/>
          </a:p>
          <a:p>
            <a:r>
              <a:rPr dirty="0"/>
              <a:t>I PPT , </a:t>
            </a:r>
            <a:r>
              <a:rPr dirty="0" err="1"/>
              <a:t>bild</a:t>
            </a:r>
            <a:r>
              <a:rPr dirty="0"/>
              <a:t> 9 , </a:t>
            </a:r>
            <a:r>
              <a:rPr dirty="0" err="1"/>
              <a:t>finns</a:t>
            </a:r>
            <a:r>
              <a:rPr dirty="0"/>
              <a:t> </a:t>
            </a:r>
            <a:r>
              <a:rPr dirty="0" err="1"/>
              <a:t>en</a:t>
            </a:r>
            <a:r>
              <a:rPr dirty="0"/>
              <a:t> film ”SIP </a:t>
            </a:r>
            <a:r>
              <a:rPr dirty="0" err="1"/>
              <a:t>på</a:t>
            </a:r>
            <a:r>
              <a:rPr dirty="0"/>
              <a:t> 3 </a:t>
            </a:r>
            <a:r>
              <a:rPr dirty="0" err="1"/>
              <a:t>minuter</a:t>
            </a:r>
            <a:r>
              <a:rPr dirty="0"/>
              <a:t>”. </a:t>
            </a:r>
            <a:r>
              <a:rPr dirty="0" err="1"/>
              <a:t>För</a:t>
            </a:r>
            <a:r>
              <a:rPr dirty="0"/>
              <a:t> </a:t>
            </a:r>
            <a:r>
              <a:rPr dirty="0" err="1"/>
              <a:t>att</a:t>
            </a:r>
            <a:r>
              <a:rPr dirty="0"/>
              <a:t> visa den </a:t>
            </a:r>
            <a:r>
              <a:rPr dirty="0" err="1"/>
              <a:t>behöver</a:t>
            </a:r>
            <a:r>
              <a:rPr dirty="0"/>
              <a:t> du internet </a:t>
            </a:r>
            <a:r>
              <a:rPr dirty="0" err="1"/>
              <a:t>uppkoppling</a:t>
            </a:r>
            <a:r>
              <a:rPr dirty="0"/>
              <a:t> </a:t>
            </a:r>
            <a:r>
              <a:rPr dirty="0" err="1"/>
              <a:t>samt</a:t>
            </a:r>
            <a:r>
              <a:rPr dirty="0"/>
              <a:t> </a:t>
            </a:r>
            <a:r>
              <a:rPr dirty="0" err="1"/>
              <a:t>fungerande</a:t>
            </a:r>
            <a:r>
              <a:rPr dirty="0"/>
              <a:t> </a:t>
            </a:r>
            <a:r>
              <a:rPr dirty="0" err="1"/>
              <a:t>ljud</a:t>
            </a:r>
            <a:r>
              <a:rPr dirty="0"/>
              <a:t>. </a:t>
            </a:r>
          </a:p>
          <a:p>
            <a:r>
              <a:rPr dirty="0"/>
              <a:t>Om du </a:t>
            </a:r>
            <a:r>
              <a:rPr dirty="0" err="1"/>
              <a:t>inte</a:t>
            </a:r>
            <a:r>
              <a:rPr dirty="0"/>
              <a:t> </a:t>
            </a:r>
            <a:r>
              <a:rPr dirty="0" err="1"/>
              <a:t>vill</a:t>
            </a:r>
            <a:r>
              <a:rPr dirty="0"/>
              <a:t> </a:t>
            </a:r>
            <a:r>
              <a:rPr dirty="0" err="1"/>
              <a:t>eller</a:t>
            </a:r>
            <a:r>
              <a:rPr dirty="0"/>
              <a:t> </a:t>
            </a:r>
            <a:r>
              <a:rPr dirty="0" err="1"/>
              <a:t>kan</a:t>
            </a:r>
            <a:r>
              <a:rPr dirty="0"/>
              <a:t> visa </a:t>
            </a:r>
            <a:r>
              <a:rPr dirty="0" err="1"/>
              <a:t>alla</a:t>
            </a:r>
            <a:r>
              <a:rPr dirty="0"/>
              <a:t> </a:t>
            </a:r>
            <a:r>
              <a:rPr dirty="0" err="1"/>
              <a:t>bilder</a:t>
            </a:r>
            <a:r>
              <a:rPr dirty="0"/>
              <a:t> </a:t>
            </a:r>
            <a:r>
              <a:rPr dirty="0" err="1"/>
              <a:t>välj</a:t>
            </a:r>
            <a:r>
              <a:rPr dirty="0"/>
              <a:t> </a:t>
            </a:r>
            <a:r>
              <a:rPr dirty="0" err="1"/>
              <a:t>ut</a:t>
            </a:r>
            <a:r>
              <a:rPr dirty="0"/>
              <a:t> de </a:t>
            </a:r>
            <a:r>
              <a:rPr dirty="0" err="1"/>
              <a:t>som</a:t>
            </a:r>
            <a:r>
              <a:rPr dirty="0"/>
              <a:t> </a:t>
            </a:r>
            <a:r>
              <a:rPr dirty="0" err="1"/>
              <a:t>passar</a:t>
            </a:r>
            <a:r>
              <a:rPr dirty="0"/>
              <a:t>. </a:t>
            </a:r>
          </a:p>
          <a:p>
            <a:r>
              <a:rPr dirty="0" err="1"/>
              <a:t>Vårt</a:t>
            </a:r>
            <a:r>
              <a:rPr dirty="0"/>
              <a:t> </a:t>
            </a:r>
            <a:r>
              <a:rPr dirty="0" err="1"/>
              <a:t>förslag</a:t>
            </a:r>
            <a:r>
              <a:rPr dirty="0"/>
              <a:t> </a:t>
            </a:r>
            <a:r>
              <a:rPr dirty="0" err="1"/>
              <a:t>är</a:t>
            </a:r>
            <a:r>
              <a:rPr dirty="0"/>
              <a:t> </a:t>
            </a:r>
            <a:r>
              <a:rPr dirty="0" err="1"/>
              <a:t>att</a:t>
            </a:r>
            <a:r>
              <a:rPr dirty="0"/>
              <a:t> du </a:t>
            </a:r>
            <a:r>
              <a:rPr dirty="0" err="1"/>
              <a:t>då</a:t>
            </a:r>
            <a:r>
              <a:rPr dirty="0"/>
              <a:t> </a:t>
            </a:r>
            <a:r>
              <a:rPr dirty="0" err="1"/>
              <a:t>väljer</a:t>
            </a:r>
            <a:r>
              <a:rPr dirty="0"/>
              <a:t> </a:t>
            </a:r>
            <a:r>
              <a:rPr dirty="0" err="1"/>
              <a:t>bilderna</a:t>
            </a:r>
            <a:r>
              <a:rPr dirty="0"/>
              <a:t>: </a:t>
            </a:r>
          </a:p>
          <a:p>
            <a:r>
              <a:rPr dirty="0"/>
              <a:t>3, </a:t>
            </a:r>
          </a:p>
          <a:p>
            <a:r>
              <a:rPr dirty="0"/>
              <a:t>5,</a:t>
            </a:r>
          </a:p>
          <a:p>
            <a:r>
              <a:rPr dirty="0"/>
              <a:t>6,</a:t>
            </a:r>
          </a:p>
          <a:p>
            <a:r>
              <a:rPr dirty="0"/>
              <a:t>8, film ”SIP </a:t>
            </a:r>
            <a:r>
              <a:rPr dirty="0" err="1"/>
              <a:t>på</a:t>
            </a:r>
            <a:r>
              <a:rPr dirty="0"/>
              <a:t> 3 </a:t>
            </a:r>
            <a:r>
              <a:rPr dirty="0" err="1"/>
              <a:t>minuter</a:t>
            </a:r>
            <a:r>
              <a:rPr dirty="0"/>
              <a:t>”</a:t>
            </a:r>
          </a:p>
          <a:p>
            <a:r>
              <a:rPr dirty="0"/>
              <a:t>9, </a:t>
            </a:r>
            <a:r>
              <a:rPr dirty="0" err="1"/>
              <a:t>och</a:t>
            </a:r>
            <a:endParaRPr dirty="0"/>
          </a:p>
          <a:p>
            <a:r>
              <a:rPr dirty="0"/>
              <a:t>12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rPr dirty="0" err="1"/>
              <a:t>Flera</a:t>
            </a:r>
            <a:r>
              <a:rPr dirty="0"/>
              <a:t> </a:t>
            </a:r>
            <a:r>
              <a:rPr dirty="0" err="1"/>
              <a:t>rapporteringar</a:t>
            </a:r>
            <a:r>
              <a:rPr dirty="0"/>
              <a:t> </a:t>
            </a:r>
            <a:r>
              <a:rPr dirty="0" err="1"/>
              <a:t>lyfter</a:t>
            </a:r>
            <a:r>
              <a:rPr dirty="0"/>
              <a:t> </a:t>
            </a:r>
            <a:r>
              <a:rPr dirty="0" err="1"/>
              <a:t>fram</a:t>
            </a:r>
            <a:r>
              <a:rPr dirty="0"/>
              <a:t> </a:t>
            </a:r>
            <a:r>
              <a:rPr dirty="0" err="1"/>
              <a:t>att</a:t>
            </a:r>
            <a:r>
              <a:rPr dirty="0"/>
              <a:t> : </a:t>
            </a:r>
          </a:p>
          <a:p>
            <a:r>
              <a:rPr dirty="0" err="1"/>
              <a:t>Dagens</a:t>
            </a:r>
            <a:r>
              <a:rPr dirty="0"/>
              <a:t> </a:t>
            </a:r>
            <a:r>
              <a:rPr dirty="0" err="1"/>
              <a:t>ökade</a:t>
            </a:r>
            <a:r>
              <a:rPr dirty="0"/>
              <a:t> </a:t>
            </a:r>
            <a:r>
              <a:rPr dirty="0" err="1"/>
              <a:t>specialisering</a:t>
            </a:r>
            <a:r>
              <a:rPr dirty="0"/>
              <a:t> </a:t>
            </a:r>
            <a:r>
              <a:rPr dirty="0" err="1"/>
              <a:t>inom</a:t>
            </a:r>
            <a:r>
              <a:rPr dirty="0"/>
              <a:t> </a:t>
            </a:r>
            <a:r>
              <a:rPr dirty="0" err="1"/>
              <a:t>vård</a:t>
            </a:r>
            <a:r>
              <a:rPr dirty="0"/>
              <a:t>- </a:t>
            </a:r>
            <a:r>
              <a:rPr dirty="0" err="1"/>
              <a:t>och</a:t>
            </a:r>
            <a:r>
              <a:rPr dirty="0"/>
              <a:t> </a:t>
            </a:r>
            <a:r>
              <a:rPr dirty="0" err="1"/>
              <a:t>omsorgssektorn</a:t>
            </a:r>
            <a:r>
              <a:rPr dirty="0"/>
              <a:t> </a:t>
            </a:r>
            <a:r>
              <a:rPr dirty="0" err="1"/>
              <a:t>och</a:t>
            </a:r>
            <a:r>
              <a:rPr dirty="0"/>
              <a:t> </a:t>
            </a:r>
            <a:r>
              <a:rPr dirty="0" err="1"/>
              <a:t>mångfalden</a:t>
            </a:r>
            <a:r>
              <a:rPr dirty="0"/>
              <a:t> av </a:t>
            </a:r>
            <a:r>
              <a:rPr dirty="0" err="1"/>
              <a:t>utförare</a:t>
            </a:r>
            <a:r>
              <a:rPr dirty="0"/>
              <a:t>, </a:t>
            </a:r>
            <a:r>
              <a:rPr dirty="0" err="1"/>
              <a:t>såväl</a:t>
            </a:r>
            <a:r>
              <a:rPr dirty="0"/>
              <a:t> </a:t>
            </a:r>
            <a:r>
              <a:rPr dirty="0" err="1"/>
              <a:t>offentliga</a:t>
            </a:r>
            <a:r>
              <a:rPr dirty="0"/>
              <a:t> </a:t>
            </a:r>
            <a:r>
              <a:rPr dirty="0" err="1"/>
              <a:t>som</a:t>
            </a:r>
            <a:r>
              <a:rPr dirty="0"/>
              <a:t> </a:t>
            </a:r>
            <a:r>
              <a:rPr dirty="0" err="1"/>
              <a:t>privata</a:t>
            </a:r>
            <a:r>
              <a:rPr dirty="0"/>
              <a:t>, </a:t>
            </a:r>
            <a:r>
              <a:rPr dirty="0" err="1"/>
              <a:t>ställer</a:t>
            </a:r>
            <a:r>
              <a:rPr dirty="0"/>
              <a:t> </a:t>
            </a:r>
            <a:r>
              <a:rPr dirty="0" err="1"/>
              <a:t>höga</a:t>
            </a:r>
            <a:r>
              <a:rPr dirty="0"/>
              <a:t> </a:t>
            </a:r>
            <a:r>
              <a:rPr dirty="0" err="1"/>
              <a:t>krav</a:t>
            </a:r>
            <a:r>
              <a:rPr dirty="0"/>
              <a:t> </a:t>
            </a:r>
            <a:r>
              <a:rPr dirty="0" err="1"/>
              <a:t>på</a:t>
            </a:r>
            <a:r>
              <a:rPr dirty="0"/>
              <a:t> </a:t>
            </a:r>
            <a:r>
              <a:rPr dirty="0" err="1"/>
              <a:t>professionerna</a:t>
            </a:r>
            <a:r>
              <a:rPr dirty="0"/>
              <a:t> </a:t>
            </a:r>
            <a:r>
              <a:rPr dirty="0" err="1"/>
              <a:t>rörande</a:t>
            </a:r>
            <a:r>
              <a:rPr dirty="0"/>
              <a:t> </a:t>
            </a:r>
            <a:r>
              <a:rPr dirty="0" err="1"/>
              <a:t>effektiv</a:t>
            </a:r>
            <a:r>
              <a:rPr dirty="0"/>
              <a:t> </a:t>
            </a:r>
            <a:r>
              <a:rPr dirty="0" err="1"/>
              <a:t>samverkan</a:t>
            </a:r>
            <a:r>
              <a:rPr dirty="0"/>
              <a:t>. </a:t>
            </a:r>
          </a:p>
          <a:p>
            <a:r>
              <a:rPr dirty="0" err="1"/>
              <a:t>Samverkan</a:t>
            </a:r>
            <a:r>
              <a:rPr dirty="0"/>
              <a:t> </a:t>
            </a:r>
            <a:r>
              <a:rPr dirty="0" err="1"/>
              <a:t>behöver</a:t>
            </a:r>
            <a:r>
              <a:rPr dirty="0"/>
              <a:t> </a:t>
            </a:r>
            <a:r>
              <a:rPr dirty="0" err="1"/>
              <a:t>ske</a:t>
            </a:r>
            <a:r>
              <a:rPr dirty="0"/>
              <a:t> </a:t>
            </a:r>
            <a:r>
              <a:rPr dirty="0" err="1"/>
              <a:t>inom</a:t>
            </a:r>
            <a:r>
              <a:rPr dirty="0"/>
              <a:t> </a:t>
            </a:r>
            <a:r>
              <a:rPr dirty="0" err="1"/>
              <a:t>respektive</a:t>
            </a:r>
            <a:r>
              <a:rPr dirty="0"/>
              <a:t> </a:t>
            </a:r>
            <a:r>
              <a:rPr dirty="0" err="1"/>
              <a:t>huvudman</a:t>
            </a:r>
            <a:r>
              <a:rPr dirty="0"/>
              <a:t> </a:t>
            </a:r>
            <a:r>
              <a:rPr dirty="0" err="1"/>
              <a:t>och</a:t>
            </a:r>
            <a:r>
              <a:rPr dirty="0"/>
              <a:t> </a:t>
            </a:r>
            <a:r>
              <a:rPr dirty="0" err="1"/>
              <a:t>emellan</a:t>
            </a:r>
            <a:r>
              <a:rPr dirty="0"/>
              <a:t> </a:t>
            </a:r>
            <a:r>
              <a:rPr dirty="0" err="1"/>
              <a:t>huvudmännen</a:t>
            </a:r>
            <a:r>
              <a:rPr dirty="0"/>
              <a:t>, </a:t>
            </a:r>
            <a:r>
              <a:rPr dirty="0" err="1"/>
              <a:t>allt</a:t>
            </a:r>
            <a:r>
              <a:rPr dirty="0"/>
              <a:t> </a:t>
            </a:r>
            <a:r>
              <a:rPr dirty="0" err="1"/>
              <a:t>för</a:t>
            </a:r>
            <a:r>
              <a:rPr dirty="0"/>
              <a:t> </a:t>
            </a:r>
            <a:r>
              <a:rPr dirty="0" err="1"/>
              <a:t>att</a:t>
            </a:r>
            <a:r>
              <a:rPr dirty="0"/>
              <a:t> </a:t>
            </a:r>
            <a:r>
              <a:rPr dirty="0" err="1"/>
              <a:t>förhindra</a:t>
            </a:r>
            <a:r>
              <a:rPr dirty="0"/>
              <a:t> </a:t>
            </a:r>
            <a:r>
              <a:rPr dirty="0" err="1"/>
              <a:t>att</a:t>
            </a:r>
            <a:r>
              <a:rPr dirty="0"/>
              <a:t> </a:t>
            </a:r>
            <a:r>
              <a:rPr dirty="0" err="1"/>
              <a:t>individen</a:t>
            </a:r>
            <a:r>
              <a:rPr dirty="0"/>
              <a:t> ”faller </a:t>
            </a:r>
            <a:r>
              <a:rPr dirty="0" err="1"/>
              <a:t>mellan</a:t>
            </a:r>
            <a:r>
              <a:rPr dirty="0"/>
              <a:t> </a:t>
            </a:r>
            <a:r>
              <a:rPr dirty="0" err="1"/>
              <a:t>stolarna</a:t>
            </a:r>
            <a:r>
              <a:rPr dirty="0"/>
              <a:t>” </a:t>
            </a:r>
            <a:r>
              <a:rPr dirty="0" err="1"/>
              <a:t>eller</a:t>
            </a:r>
            <a:r>
              <a:rPr dirty="0"/>
              <a:t> ”</a:t>
            </a:r>
            <a:r>
              <a:rPr dirty="0" err="1"/>
              <a:t>bollas</a:t>
            </a:r>
            <a:r>
              <a:rPr dirty="0"/>
              <a:t>” </a:t>
            </a:r>
            <a:r>
              <a:rPr dirty="0" err="1"/>
              <a:t>mellan</a:t>
            </a:r>
            <a:r>
              <a:rPr dirty="0"/>
              <a:t> </a:t>
            </a:r>
            <a:r>
              <a:rPr dirty="0" err="1"/>
              <a:t>verksamheter</a:t>
            </a:r>
            <a:r>
              <a:rPr dirty="0"/>
              <a:t> </a:t>
            </a:r>
            <a:r>
              <a:rPr dirty="0" err="1"/>
              <a:t>utan</a:t>
            </a:r>
            <a:r>
              <a:rPr dirty="0"/>
              <a:t> </a:t>
            </a:r>
            <a:r>
              <a:rPr dirty="0" err="1"/>
              <a:t>att</a:t>
            </a:r>
            <a:r>
              <a:rPr dirty="0"/>
              <a:t> </a:t>
            </a:r>
            <a:r>
              <a:rPr dirty="0" err="1"/>
              <a:t>få</a:t>
            </a:r>
            <a:r>
              <a:rPr dirty="0"/>
              <a:t> </a:t>
            </a:r>
            <a:r>
              <a:rPr dirty="0" err="1"/>
              <a:t>hjälp</a:t>
            </a:r>
            <a:r>
              <a:rPr dirty="0"/>
              <a:t>. </a:t>
            </a:r>
          </a:p>
          <a:p>
            <a:r>
              <a:rPr dirty="0" err="1"/>
              <a:t>Verksamheterna</a:t>
            </a:r>
            <a:r>
              <a:rPr dirty="0"/>
              <a:t> </a:t>
            </a:r>
            <a:r>
              <a:rPr dirty="0" err="1"/>
              <a:t>som</a:t>
            </a:r>
            <a:r>
              <a:rPr dirty="0"/>
              <a:t> ska </a:t>
            </a:r>
            <a:r>
              <a:rPr dirty="0" err="1"/>
              <a:t>samverka</a:t>
            </a:r>
            <a:r>
              <a:rPr dirty="0"/>
              <a:t> </a:t>
            </a:r>
            <a:r>
              <a:rPr dirty="0" err="1"/>
              <a:t>kan</a:t>
            </a:r>
            <a:r>
              <a:rPr dirty="0"/>
              <a:t> </a:t>
            </a:r>
            <a:r>
              <a:rPr dirty="0" err="1"/>
              <a:t>styras</a:t>
            </a:r>
            <a:r>
              <a:rPr dirty="0"/>
              <a:t> av </a:t>
            </a:r>
            <a:r>
              <a:rPr dirty="0" err="1"/>
              <a:t>olika</a:t>
            </a:r>
            <a:r>
              <a:rPr dirty="0"/>
              <a:t> </a:t>
            </a:r>
            <a:r>
              <a:rPr dirty="0" err="1"/>
              <a:t>lagstiftningar</a:t>
            </a:r>
            <a:r>
              <a:rPr dirty="0"/>
              <a:t> med </a:t>
            </a:r>
            <a:r>
              <a:rPr dirty="0" err="1"/>
              <a:t>egna</a:t>
            </a:r>
            <a:r>
              <a:rPr dirty="0"/>
              <a:t> </a:t>
            </a:r>
            <a:r>
              <a:rPr dirty="0" err="1"/>
              <a:t>logiker</a:t>
            </a:r>
            <a:r>
              <a:rPr dirty="0"/>
              <a:t>.   </a:t>
            </a:r>
            <a:endParaRPr b="1" dirty="0"/>
          </a:p>
          <a:p>
            <a:endParaRPr b="1" dirty="0"/>
          </a:p>
          <a:p>
            <a:r>
              <a:rPr dirty="0" err="1"/>
              <a:t>Dessutom</a:t>
            </a:r>
            <a:r>
              <a:rPr dirty="0"/>
              <a:t>: </a:t>
            </a:r>
          </a:p>
          <a:p>
            <a:pPr marL="171450" indent="-171450">
              <a:buSzPct val="100000"/>
              <a:buFont typeface="Arial"/>
              <a:buChar char="•"/>
            </a:pPr>
            <a:r>
              <a:rPr dirty="0" err="1"/>
              <a:t>Ökar</a:t>
            </a:r>
            <a:r>
              <a:rPr dirty="0"/>
              <a:t> </a:t>
            </a:r>
            <a:r>
              <a:rPr dirty="0" err="1"/>
              <a:t>kraven</a:t>
            </a:r>
            <a:r>
              <a:rPr dirty="0"/>
              <a:t> </a:t>
            </a:r>
            <a:r>
              <a:rPr dirty="0" err="1"/>
              <a:t>på</a:t>
            </a:r>
            <a:r>
              <a:rPr dirty="0"/>
              <a:t> </a:t>
            </a:r>
            <a:r>
              <a:rPr dirty="0" err="1"/>
              <a:t>effektivitet</a:t>
            </a:r>
            <a:r>
              <a:rPr dirty="0"/>
              <a:t>, </a:t>
            </a:r>
            <a:r>
              <a:rPr dirty="0" err="1"/>
              <a:t>kortare</a:t>
            </a:r>
            <a:r>
              <a:rPr dirty="0"/>
              <a:t> </a:t>
            </a:r>
            <a:r>
              <a:rPr dirty="0" err="1"/>
              <a:t>väntetider</a:t>
            </a:r>
            <a:r>
              <a:rPr dirty="0"/>
              <a:t> </a:t>
            </a:r>
            <a:r>
              <a:rPr dirty="0" err="1"/>
              <a:t>och</a:t>
            </a:r>
            <a:r>
              <a:rPr dirty="0"/>
              <a:t> </a:t>
            </a:r>
            <a:r>
              <a:rPr dirty="0" err="1"/>
              <a:t>bättre</a:t>
            </a:r>
            <a:r>
              <a:rPr dirty="0"/>
              <a:t> </a:t>
            </a:r>
            <a:r>
              <a:rPr dirty="0" err="1"/>
              <a:t>kontinuitet</a:t>
            </a:r>
            <a:r>
              <a:rPr dirty="0"/>
              <a:t> i </a:t>
            </a:r>
            <a:r>
              <a:rPr dirty="0" err="1"/>
              <a:t>vårdkedjan</a:t>
            </a:r>
            <a:endParaRPr dirty="0"/>
          </a:p>
          <a:p>
            <a:pPr marL="171450" indent="-171450">
              <a:buSzPct val="100000"/>
              <a:buFont typeface="Arial"/>
              <a:buChar char="•"/>
            </a:pPr>
            <a:r>
              <a:rPr dirty="0" err="1"/>
              <a:t>Saknas</a:t>
            </a:r>
            <a:r>
              <a:rPr dirty="0"/>
              <a:t> </a:t>
            </a:r>
            <a:r>
              <a:rPr dirty="0" err="1"/>
              <a:t>tid</a:t>
            </a:r>
            <a:r>
              <a:rPr dirty="0"/>
              <a:t> </a:t>
            </a:r>
            <a:r>
              <a:rPr dirty="0" err="1"/>
              <a:t>och</a:t>
            </a:r>
            <a:r>
              <a:rPr dirty="0"/>
              <a:t> </a:t>
            </a:r>
            <a:r>
              <a:rPr dirty="0" err="1"/>
              <a:t>gemensam</a:t>
            </a:r>
            <a:r>
              <a:rPr dirty="0"/>
              <a:t> </a:t>
            </a:r>
            <a:r>
              <a:rPr dirty="0" err="1"/>
              <a:t>samsyn</a:t>
            </a:r>
            <a:r>
              <a:rPr dirty="0"/>
              <a:t> </a:t>
            </a:r>
            <a:r>
              <a:rPr dirty="0" err="1"/>
              <a:t>mellan</a:t>
            </a:r>
            <a:r>
              <a:rPr dirty="0"/>
              <a:t> </a:t>
            </a:r>
            <a:r>
              <a:rPr dirty="0" err="1"/>
              <a:t>aktörer</a:t>
            </a:r>
            <a:endParaRPr dirty="0"/>
          </a:p>
          <a:p>
            <a:pPr marL="171450" indent="-171450">
              <a:buSzPct val="100000"/>
              <a:buFont typeface="Arial"/>
              <a:buChar char="•"/>
            </a:pPr>
            <a:r>
              <a:rPr dirty="0" err="1"/>
              <a:t>Sekretesslagstiftningen</a:t>
            </a:r>
            <a:r>
              <a:rPr dirty="0"/>
              <a:t> </a:t>
            </a:r>
            <a:r>
              <a:rPr dirty="0" err="1"/>
              <a:t>kan</a:t>
            </a:r>
            <a:r>
              <a:rPr dirty="0"/>
              <a:t> i </a:t>
            </a:r>
            <a:r>
              <a:rPr dirty="0" err="1"/>
              <a:t>vissa</a:t>
            </a:r>
            <a:r>
              <a:rPr dirty="0"/>
              <a:t> fall </a:t>
            </a:r>
            <a:r>
              <a:rPr dirty="0" err="1"/>
              <a:t>försvåra</a:t>
            </a:r>
            <a:r>
              <a:rPr dirty="0"/>
              <a:t> </a:t>
            </a:r>
            <a:r>
              <a:rPr dirty="0" err="1"/>
              <a:t>arbetet</a:t>
            </a:r>
            <a:r>
              <a:rPr dirty="0"/>
              <a:t> </a:t>
            </a:r>
            <a:r>
              <a:rPr dirty="0" err="1"/>
              <a:t>över</a:t>
            </a:r>
            <a:r>
              <a:rPr dirty="0"/>
              <a:t> </a:t>
            </a:r>
            <a:r>
              <a:rPr dirty="0" err="1"/>
              <a:t>myndighets</a:t>
            </a:r>
            <a:r>
              <a:rPr dirty="0"/>
              <a:t>- </a:t>
            </a:r>
            <a:r>
              <a:rPr dirty="0" err="1"/>
              <a:t>och</a:t>
            </a:r>
            <a:r>
              <a:rPr dirty="0"/>
              <a:t> </a:t>
            </a:r>
            <a:r>
              <a:rPr dirty="0" err="1"/>
              <a:t>institutionsgränser</a:t>
            </a:r>
            <a:endParaRPr dirty="0"/>
          </a:p>
          <a:p>
            <a:pPr marL="171450" indent="-171450">
              <a:buSzPct val="100000"/>
              <a:buFont typeface="Arial"/>
              <a:buChar char="•"/>
            </a:pPr>
            <a:r>
              <a:rPr dirty="0"/>
              <a:t>Det </a:t>
            </a:r>
            <a:r>
              <a:rPr dirty="0" err="1"/>
              <a:t>finns</a:t>
            </a:r>
            <a:r>
              <a:rPr dirty="0"/>
              <a:t> </a:t>
            </a:r>
            <a:r>
              <a:rPr dirty="0" err="1"/>
              <a:t>många</a:t>
            </a:r>
            <a:r>
              <a:rPr dirty="0"/>
              <a:t> </a:t>
            </a:r>
            <a:r>
              <a:rPr dirty="0" err="1"/>
              <a:t>olika</a:t>
            </a:r>
            <a:r>
              <a:rPr dirty="0"/>
              <a:t> </a:t>
            </a:r>
            <a:r>
              <a:rPr dirty="0" err="1"/>
              <a:t>vård-och</a:t>
            </a:r>
            <a:r>
              <a:rPr dirty="0"/>
              <a:t> </a:t>
            </a:r>
            <a:r>
              <a:rPr dirty="0" err="1"/>
              <a:t>omsorgsplaner</a:t>
            </a:r>
            <a:r>
              <a:rPr dirty="0"/>
              <a:t> </a:t>
            </a:r>
            <a:r>
              <a:rPr dirty="0" err="1"/>
              <a:t>som</a:t>
            </a:r>
            <a:r>
              <a:rPr dirty="0"/>
              <a:t> </a:t>
            </a:r>
            <a:r>
              <a:rPr dirty="0" err="1"/>
              <a:t>gränsar</a:t>
            </a:r>
            <a:r>
              <a:rPr dirty="0"/>
              <a:t> till SIP </a:t>
            </a:r>
            <a:r>
              <a:rPr dirty="0" err="1"/>
              <a:t>vilket</a:t>
            </a:r>
            <a:r>
              <a:rPr dirty="0"/>
              <a:t> </a:t>
            </a:r>
            <a:r>
              <a:rPr dirty="0" err="1"/>
              <a:t>kan</a:t>
            </a:r>
            <a:r>
              <a:rPr dirty="0"/>
              <a:t> </a:t>
            </a:r>
            <a:r>
              <a:rPr dirty="0" err="1"/>
              <a:t>förvirra</a:t>
            </a:r>
            <a:endParaRPr dirty="0"/>
          </a:p>
          <a:p>
            <a:endParaRPr dirty="0"/>
          </a:p>
          <a:p>
            <a:pPr>
              <a:defRPr b="1"/>
            </a:pPr>
            <a:r>
              <a:rPr dirty="0"/>
              <a:t>Till dig </a:t>
            </a:r>
            <a:r>
              <a:rPr dirty="0" err="1"/>
              <a:t>som</a:t>
            </a:r>
            <a:r>
              <a:rPr dirty="0"/>
              <a:t> </a:t>
            </a:r>
            <a:r>
              <a:rPr dirty="0" err="1"/>
              <a:t>utbildar</a:t>
            </a:r>
            <a:r>
              <a:rPr dirty="0"/>
              <a:t>: </a:t>
            </a:r>
          </a:p>
          <a:p>
            <a:r>
              <a:rPr dirty="0"/>
              <a:t>Du </a:t>
            </a:r>
            <a:r>
              <a:rPr dirty="0" err="1"/>
              <a:t>kan</a:t>
            </a:r>
            <a:r>
              <a:rPr dirty="0"/>
              <a:t> </a:t>
            </a:r>
            <a:r>
              <a:rPr dirty="0" err="1"/>
              <a:t>läsa</a:t>
            </a:r>
            <a:r>
              <a:rPr dirty="0"/>
              <a:t> </a:t>
            </a:r>
            <a:r>
              <a:rPr dirty="0" err="1"/>
              <a:t>mer</a:t>
            </a:r>
            <a:r>
              <a:rPr dirty="0"/>
              <a:t> i </a:t>
            </a:r>
            <a:r>
              <a:rPr dirty="0" err="1"/>
              <a:t>rapporterna</a:t>
            </a:r>
            <a:r>
              <a:rPr dirty="0"/>
              <a:t> </a:t>
            </a:r>
          </a:p>
          <a:p>
            <a:pPr marL="171450" indent="-171450">
              <a:buSzPct val="100000"/>
              <a:buFont typeface="Arial"/>
              <a:buChar char="•"/>
            </a:pPr>
            <a:r>
              <a:rPr dirty="0"/>
              <a:t>PM 2016:1. </a:t>
            </a:r>
            <a:r>
              <a:rPr i="1" dirty="0" err="1"/>
              <a:t>Myndigheten</a:t>
            </a:r>
            <a:r>
              <a:rPr i="1" dirty="0"/>
              <a:t> </a:t>
            </a:r>
            <a:r>
              <a:rPr i="1" dirty="0" err="1"/>
              <a:t>från</a:t>
            </a:r>
            <a:r>
              <a:rPr i="1" dirty="0"/>
              <a:t> </a:t>
            </a:r>
            <a:r>
              <a:rPr i="1" dirty="0" err="1"/>
              <a:t>vård</a:t>
            </a:r>
            <a:r>
              <a:rPr i="1" dirty="0"/>
              <a:t>- </a:t>
            </a:r>
            <a:r>
              <a:rPr i="1" dirty="0" err="1"/>
              <a:t>och</a:t>
            </a:r>
            <a:r>
              <a:rPr i="1" dirty="0"/>
              <a:t> </a:t>
            </a:r>
            <a:r>
              <a:rPr i="1" dirty="0" err="1"/>
              <a:t>omsorgsanalys</a:t>
            </a:r>
            <a:r>
              <a:rPr i="1" dirty="0"/>
              <a:t> </a:t>
            </a:r>
            <a:r>
              <a:rPr dirty="0"/>
              <a:t>”</a:t>
            </a:r>
            <a:r>
              <a:rPr dirty="0" err="1"/>
              <a:t>Samordnad</a:t>
            </a:r>
            <a:r>
              <a:rPr dirty="0"/>
              <a:t> </a:t>
            </a:r>
            <a:r>
              <a:rPr dirty="0" err="1"/>
              <a:t>vård</a:t>
            </a:r>
            <a:r>
              <a:rPr dirty="0"/>
              <a:t> </a:t>
            </a:r>
            <a:r>
              <a:rPr dirty="0" err="1"/>
              <a:t>och</a:t>
            </a:r>
            <a:r>
              <a:rPr dirty="0"/>
              <a:t> </a:t>
            </a:r>
            <a:r>
              <a:rPr dirty="0" err="1"/>
              <a:t>omsorg</a:t>
            </a:r>
            <a:r>
              <a:rPr dirty="0"/>
              <a:t>, </a:t>
            </a:r>
            <a:r>
              <a:rPr dirty="0" err="1"/>
              <a:t>en</a:t>
            </a:r>
            <a:r>
              <a:rPr dirty="0"/>
              <a:t> </a:t>
            </a:r>
            <a:r>
              <a:rPr dirty="0" err="1"/>
              <a:t>analys</a:t>
            </a:r>
            <a:r>
              <a:rPr dirty="0"/>
              <a:t> av </a:t>
            </a:r>
            <a:r>
              <a:rPr dirty="0" err="1"/>
              <a:t>samordningsutmaningar</a:t>
            </a:r>
            <a:r>
              <a:rPr dirty="0"/>
              <a:t> i </a:t>
            </a:r>
            <a:r>
              <a:rPr dirty="0" err="1"/>
              <a:t>ett</a:t>
            </a:r>
            <a:r>
              <a:rPr dirty="0"/>
              <a:t> </a:t>
            </a:r>
            <a:r>
              <a:rPr dirty="0" err="1"/>
              <a:t>fragmentariskt</a:t>
            </a:r>
            <a:r>
              <a:rPr dirty="0"/>
              <a:t> </a:t>
            </a:r>
            <a:r>
              <a:rPr dirty="0" err="1"/>
              <a:t>vård-och</a:t>
            </a:r>
            <a:r>
              <a:rPr dirty="0"/>
              <a:t> </a:t>
            </a:r>
            <a:r>
              <a:rPr dirty="0" err="1"/>
              <a:t>omsorgssystem</a:t>
            </a:r>
            <a:r>
              <a:rPr dirty="0"/>
              <a:t>”. </a:t>
            </a:r>
          </a:p>
          <a:p>
            <a:pPr marL="171450" indent="-171450">
              <a:buSzPct val="100000"/>
              <a:buFont typeface="Arial"/>
              <a:buChar char="•"/>
            </a:pPr>
            <a:r>
              <a:rPr dirty="0"/>
              <a:t>Rapport 2017:9. </a:t>
            </a:r>
            <a:r>
              <a:rPr i="1" dirty="0" err="1"/>
              <a:t>Myndigheten</a:t>
            </a:r>
            <a:r>
              <a:rPr i="1" dirty="0"/>
              <a:t> </a:t>
            </a:r>
            <a:r>
              <a:rPr i="1" dirty="0" err="1"/>
              <a:t>från</a:t>
            </a:r>
            <a:r>
              <a:rPr i="1" dirty="0"/>
              <a:t> </a:t>
            </a:r>
            <a:r>
              <a:rPr i="1" dirty="0" err="1"/>
              <a:t>vård</a:t>
            </a:r>
            <a:r>
              <a:rPr i="1" dirty="0"/>
              <a:t>- </a:t>
            </a:r>
            <a:r>
              <a:rPr i="1" dirty="0" err="1"/>
              <a:t>och</a:t>
            </a:r>
            <a:r>
              <a:rPr i="1" dirty="0"/>
              <a:t> </a:t>
            </a:r>
            <a:r>
              <a:rPr i="1" dirty="0" err="1"/>
              <a:t>omsorgsanalys</a:t>
            </a:r>
            <a:r>
              <a:rPr i="1" dirty="0"/>
              <a:t> </a:t>
            </a:r>
            <a:r>
              <a:rPr dirty="0"/>
              <a:t>”</a:t>
            </a:r>
            <a:r>
              <a:rPr dirty="0" err="1"/>
              <a:t>Från</a:t>
            </a:r>
            <a:r>
              <a:rPr dirty="0"/>
              <a:t> </a:t>
            </a:r>
            <a:r>
              <a:rPr dirty="0" err="1"/>
              <a:t>medel</a:t>
            </a:r>
            <a:r>
              <a:rPr dirty="0"/>
              <a:t> till </a:t>
            </a:r>
            <a:r>
              <a:rPr dirty="0" err="1"/>
              <a:t>mål</a:t>
            </a:r>
            <a:r>
              <a:rPr dirty="0"/>
              <a:t>” – </a:t>
            </a:r>
            <a:r>
              <a:rPr dirty="0" err="1"/>
              <a:t>att</a:t>
            </a:r>
            <a:r>
              <a:rPr dirty="0"/>
              <a:t> </a:t>
            </a:r>
            <a:r>
              <a:rPr dirty="0" err="1"/>
              <a:t>organisera</a:t>
            </a:r>
            <a:r>
              <a:rPr dirty="0"/>
              <a:t> </a:t>
            </a:r>
            <a:r>
              <a:rPr dirty="0" err="1"/>
              <a:t>och</a:t>
            </a:r>
            <a:r>
              <a:rPr dirty="0"/>
              <a:t> </a:t>
            </a:r>
            <a:r>
              <a:rPr dirty="0" err="1"/>
              <a:t>styra</a:t>
            </a:r>
            <a:r>
              <a:rPr dirty="0"/>
              <a:t> mot </a:t>
            </a:r>
            <a:r>
              <a:rPr dirty="0" err="1"/>
              <a:t>en</a:t>
            </a:r>
            <a:r>
              <a:rPr dirty="0"/>
              <a:t> </a:t>
            </a:r>
            <a:r>
              <a:rPr dirty="0" err="1"/>
              <a:t>samordnad</a:t>
            </a:r>
            <a:r>
              <a:rPr dirty="0"/>
              <a:t> </a:t>
            </a:r>
            <a:r>
              <a:rPr dirty="0" err="1"/>
              <a:t>vård</a:t>
            </a:r>
            <a:r>
              <a:rPr dirty="0"/>
              <a:t> </a:t>
            </a:r>
            <a:r>
              <a:rPr dirty="0" err="1"/>
              <a:t>och</a:t>
            </a:r>
            <a:r>
              <a:rPr dirty="0"/>
              <a:t> </a:t>
            </a:r>
            <a:r>
              <a:rPr dirty="0" err="1"/>
              <a:t>omsorg</a:t>
            </a:r>
            <a:r>
              <a:rPr dirty="0"/>
              <a:t> </a:t>
            </a:r>
            <a:r>
              <a:rPr dirty="0" err="1"/>
              <a:t>ur</a:t>
            </a:r>
            <a:r>
              <a:rPr dirty="0"/>
              <a:t> </a:t>
            </a:r>
            <a:r>
              <a:rPr dirty="0" err="1"/>
              <a:t>ett</a:t>
            </a:r>
            <a:r>
              <a:rPr dirty="0"/>
              <a:t> patient-</a:t>
            </a:r>
            <a:r>
              <a:rPr dirty="0" err="1"/>
              <a:t>och</a:t>
            </a:r>
            <a:r>
              <a:rPr dirty="0"/>
              <a:t> </a:t>
            </a:r>
            <a:r>
              <a:rPr dirty="0" err="1"/>
              <a:t>brukarperspektiv</a:t>
            </a:r>
            <a:r>
              <a:rPr dirty="0"/>
              <a:t>. </a:t>
            </a:r>
          </a:p>
          <a:p>
            <a:pPr marL="171450" indent="-171450">
              <a:buSzPct val="100000"/>
              <a:buFont typeface="Arial"/>
              <a:buChar char="•"/>
            </a:pPr>
            <a:r>
              <a:rPr dirty="0"/>
              <a:t>2017/2018:RFR5. </a:t>
            </a:r>
            <a:r>
              <a:rPr dirty="0" err="1"/>
              <a:t>Socialutskottet</a:t>
            </a:r>
            <a:r>
              <a:rPr dirty="0"/>
              <a:t> </a:t>
            </a:r>
            <a:r>
              <a:rPr dirty="0" err="1"/>
              <a:t>SoU.</a:t>
            </a:r>
            <a:r>
              <a:rPr dirty="0"/>
              <a:t> ” </a:t>
            </a:r>
            <a:r>
              <a:rPr dirty="0" err="1"/>
              <a:t>Samordnad</a:t>
            </a:r>
            <a:r>
              <a:rPr dirty="0"/>
              <a:t> </a:t>
            </a:r>
            <a:r>
              <a:rPr dirty="0" err="1"/>
              <a:t>individuell</a:t>
            </a:r>
            <a:r>
              <a:rPr dirty="0"/>
              <a:t> plan (SIP) – </a:t>
            </a:r>
            <a:r>
              <a:rPr dirty="0" err="1"/>
              <a:t>en</a:t>
            </a:r>
            <a:r>
              <a:rPr dirty="0"/>
              <a:t> </a:t>
            </a:r>
            <a:r>
              <a:rPr dirty="0" err="1"/>
              <a:t>utvärdering</a:t>
            </a:r>
            <a:r>
              <a:rPr dirty="0"/>
              <a:t>.</a:t>
            </a:r>
          </a:p>
          <a:p>
            <a:endParaRPr dirty="0"/>
          </a:p>
          <a:p>
            <a:r>
              <a:rPr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xfrm>
            <a:off x="381000" y="685800"/>
            <a:ext cx="6096000" cy="3429000"/>
          </a:xfrm>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pPr>
              <a:defRPr b="1"/>
            </a:pPr>
            <a:r>
              <a:rPr dirty="0"/>
              <a:t> SIP </a:t>
            </a:r>
            <a:r>
              <a:rPr dirty="0" err="1"/>
              <a:t>hjälper</a:t>
            </a:r>
            <a:r>
              <a:rPr dirty="0"/>
              <a:t> bland </a:t>
            </a:r>
            <a:r>
              <a:rPr dirty="0" err="1"/>
              <a:t>annat</a:t>
            </a:r>
            <a:r>
              <a:rPr dirty="0"/>
              <a:t> till med </a:t>
            </a:r>
            <a:r>
              <a:rPr dirty="0" err="1"/>
              <a:t>att</a:t>
            </a:r>
            <a:r>
              <a:rPr dirty="0"/>
              <a:t>:</a:t>
            </a:r>
          </a:p>
          <a:p>
            <a:endParaRPr dirty="0"/>
          </a:p>
          <a:p>
            <a:pPr marL="171450" indent="-171450">
              <a:buSzPct val="100000"/>
              <a:buFont typeface="Arial"/>
              <a:buChar char="•"/>
              <a:defRPr b="1"/>
            </a:pPr>
            <a:r>
              <a:rPr dirty="0" err="1"/>
              <a:t>Identifiera</a:t>
            </a:r>
            <a:r>
              <a:rPr dirty="0"/>
              <a:t> </a:t>
            </a:r>
            <a:r>
              <a:rPr b="0" dirty="0" err="1"/>
              <a:t>vad</a:t>
            </a:r>
            <a:r>
              <a:rPr b="0" dirty="0"/>
              <a:t> </a:t>
            </a:r>
            <a:r>
              <a:rPr b="0" dirty="0" err="1"/>
              <a:t>individen</a:t>
            </a:r>
            <a:r>
              <a:rPr b="0" dirty="0"/>
              <a:t> </a:t>
            </a:r>
            <a:r>
              <a:rPr b="0" dirty="0" err="1"/>
              <a:t>behöver</a:t>
            </a:r>
            <a:endParaRPr b="0" dirty="0"/>
          </a:p>
          <a:p>
            <a:pPr marL="171450" indent="-171450">
              <a:buSzPct val="100000"/>
              <a:buFont typeface="Arial"/>
              <a:buChar char="•"/>
            </a:pPr>
            <a:r>
              <a:rPr dirty="0" err="1"/>
              <a:t>Erbjuda</a:t>
            </a:r>
            <a:r>
              <a:rPr dirty="0"/>
              <a:t> </a:t>
            </a:r>
            <a:r>
              <a:rPr b="1" dirty="0" err="1"/>
              <a:t>samordnade</a:t>
            </a:r>
            <a:r>
              <a:rPr b="1" dirty="0"/>
              <a:t> </a:t>
            </a:r>
            <a:r>
              <a:rPr b="1" dirty="0" err="1"/>
              <a:t>insatser</a:t>
            </a:r>
            <a:r>
              <a:rPr b="1" dirty="0"/>
              <a:t>, </a:t>
            </a:r>
            <a:r>
              <a:rPr dirty="0" err="1"/>
              <a:t>gärna</a:t>
            </a:r>
            <a:r>
              <a:rPr dirty="0"/>
              <a:t> </a:t>
            </a:r>
            <a:r>
              <a:rPr dirty="0" err="1"/>
              <a:t>tidigt</a:t>
            </a:r>
            <a:endParaRPr dirty="0"/>
          </a:p>
          <a:p>
            <a:pPr marL="171450" indent="-171450">
              <a:buSzPct val="100000"/>
              <a:buFont typeface="Arial"/>
              <a:buChar char="•"/>
            </a:pPr>
            <a:r>
              <a:rPr dirty="0"/>
              <a:t>Ge </a:t>
            </a:r>
            <a:r>
              <a:rPr dirty="0" err="1"/>
              <a:t>ett</a:t>
            </a:r>
            <a:r>
              <a:rPr dirty="0"/>
              <a:t> </a:t>
            </a:r>
            <a:r>
              <a:rPr b="1" dirty="0" err="1"/>
              <a:t>heltäckande</a:t>
            </a:r>
            <a:r>
              <a:rPr b="1" dirty="0"/>
              <a:t> </a:t>
            </a:r>
            <a:r>
              <a:rPr b="1" dirty="0" err="1"/>
              <a:t>stöd</a:t>
            </a:r>
            <a:r>
              <a:rPr b="1" dirty="0"/>
              <a:t>, </a:t>
            </a:r>
          </a:p>
          <a:p>
            <a:pPr marL="171450" indent="-171450">
              <a:buSzPct val="100000"/>
              <a:buFont typeface="Arial"/>
              <a:buChar char="•"/>
            </a:pPr>
            <a:r>
              <a:rPr dirty="0" err="1"/>
              <a:t>Skapa</a:t>
            </a:r>
            <a:r>
              <a:rPr dirty="0"/>
              <a:t> </a:t>
            </a:r>
            <a:r>
              <a:rPr b="1" dirty="0" err="1"/>
              <a:t>tydlighet</a:t>
            </a:r>
            <a:r>
              <a:rPr b="1" dirty="0"/>
              <a:t> </a:t>
            </a:r>
            <a:r>
              <a:rPr dirty="0" err="1"/>
              <a:t>så</a:t>
            </a:r>
            <a:r>
              <a:rPr dirty="0"/>
              <a:t> </a:t>
            </a:r>
            <a:r>
              <a:rPr dirty="0" err="1"/>
              <a:t>alla</a:t>
            </a:r>
            <a:r>
              <a:rPr dirty="0"/>
              <a:t> </a:t>
            </a:r>
            <a:r>
              <a:rPr dirty="0" err="1"/>
              <a:t>inblandade</a:t>
            </a:r>
            <a:r>
              <a:rPr dirty="0"/>
              <a:t> vet </a:t>
            </a:r>
            <a:r>
              <a:rPr dirty="0" err="1"/>
              <a:t>vad</a:t>
            </a:r>
            <a:r>
              <a:rPr dirty="0"/>
              <a:t> </a:t>
            </a:r>
            <a:r>
              <a:rPr dirty="0" err="1"/>
              <a:t>som</a:t>
            </a:r>
            <a:r>
              <a:rPr dirty="0"/>
              <a:t> </a:t>
            </a:r>
            <a:r>
              <a:rPr dirty="0" err="1"/>
              <a:t>pågår</a:t>
            </a:r>
            <a:r>
              <a:rPr dirty="0"/>
              <a:t> </a:t>
            </a:r>
            <a:r>
              <a:rPr dirty="0" err="1"/>
              <a:t>och</a:t>
            </a:r>
            <a:r>
              <a:rPr dirty="0"/>
              <a:t> </a:t>
            </a:r>
            <a:r>
              <a:rPr dirty="0" err="1"/>
              <a:t>vad</a:t>
            </a:r>
            <a:r>
              <a:rPr dirty="0"/>
              <a:t> </a:t>
            </a:r>
            <a:r>
              <a:rPr dirty="0" err="1"/>
              <a:t>som</a:t>
            </a:r>
            <a:r>
              <a:rPr dirty="0"/>
              <a:t> ska </a:t>
            </a:r>
            <a:r>
              <a:rPr dirty="0" err="1"/>
              <a:t>ske</a:t>
            </a:r>
            <a:r>
              <a:rPr dirty="0"/>
              <a:t>, </a:t>
            </a:r>
          </a:p>
          <a:p>
            <a:pPr marL="171450" indent="-171450">
              <a:buSzPct val="100000"/>
              <a:buFont typeface="Arial"/>
              <a:buChar char="•"/>
            </a:pPr>
            <a:r>
              <a:rPr dirty="0" err="1"/>
              <a:t>Upprätta</a:t>
            </a:r>
            <a:r>
              <a:rPr dirty="0"/>
              <a:t> </a:t>
            </a:r>
            <a:r>
              <a:rPr dirty="0" err="1"/>
              <a:t>en</a:t>
            </a:r>
            <a:r>
              <a:rPr dirty="0"/>
              <a:t> </a:t>
            </a:r>
            <a:r>
              <a:rPr b="1" dirty="0" err="1"/>
              <a:t>gemensam</a:t>
            </a:r>
            <a:r>
              <a:rPr b="1" dirty="0"/>
              <a:t> </a:t>
            </a:r>
            <a:r>
              <a:rPr b="1" dirty="0" err="1"/>
              <a:t>skriftlig</a:t>
            </a:r>
            <a:r>
              <a:rPr b="1" dirty="0"/>
              <a:t> plan</a:t>
            </a:r>
            <a:r>
              <a:rPr dirty="0"/>
              <a:t>,</a:t>
            </a:r>
          </a:p>
          <a:p>
            <a:pPr marL="171450" indent="-171450">
              <a:buSzPct val="100000"/>
              <a:buFont typeface="Arial"/>
              <a:buChar char="•"/>
            </a:pPr>
            <a:r>
              <a:rPr dirty="0" err="1"/>
              <a:t>Säkerställa</a:t>
            </a:r>
            <a:r>
              <a:rPr dirty="0"/>
              <a:t> </a:t>
            </a:r>
            <a:r>
              <a:rPr b="1" dirty="0" err="1"/>
              <a:t>delaktighet</a:t>
            </a:r>
            <a:r>
              <a:rPr b="1" dirty="0"/>
              <a:t> </a:t>
            </a:r>
            <a:r>
              <a:rPr dirty="0" err="1"/>
              <a:t>så</a:t>
            </a:r>
            <a:r>
              <a:rPr dirty="0"/>
              <a:t> </a:t>
            </a:r>
            <a:r>
              <a:rPr dirty="0" err="1"/>
              <a:t>att</a:t>
            </a:r>
            <a:r>
              <a:rPr dirty="0"/>
              <a:t> den </a:t>
            </a:r>
            <a:r>
              <a:rPr dirty="0" err="1"/>
              <a:t>enskildes</a:t>
            </a:r>
            <a:r>
              <a:rPr dirty="0"/>
              <a:t> </a:t>
            </a:r>
            <a:r>
              <a:rPr dirty="0" err="1"/>
              <a:t>och</a:t>
            </a:r>
            <a:r>
              <a:rPr dirty="0"/>
              <a:t> </a:t>
            </a:r>
            <a:r>
              <a:rPr dirty="0" err="1"/>
              <a:t>närståendes</a:t>
            </a:r>
            <a:r>
              <a:rPr dirty="0"/>
              <a:t> </a:t>
            </a:r>
            <a:r>
              <a:rPr dirty="0" err="1"/>
              <a:t>behov</a:t>
            </a:r>
            <a:r>
              <a:rPr dirty="0"/>
              <a:t> av </a:t>
            </a:r>
            <a:r>
              <a:rPr dirty="0" err="1"/>
              <a:t>stöd</a:t>
            </a:r>
            <a:r>
              <a:rPr dirty="0"/>
              <a:t> </a:t>
            </a:r>
            <a:r>
              <a:rPr dirty="0" err="1"/>
              <a:t>blir</a:t>
            </a:r>
            <a:r>
              <a:rPr dirty="0"/>
              <a:t> </a:t>
            </a:r>
            <a:r>
              <a:rPr dirty="0" err="1"/>
              <a:t>tillgodosett</a:t>
            </a:r>
            <a:r>
              <a:rPr dirty="0"/>
              <a:t> </a:t>
            </a:r>
            <a:r>
              <a:rPr dirty="0" err="1"/>
              <a:t>vilket</a:t>
            </a:r>
            <a:r>
              <a:rPr dirty="0"/>
              <a:t> </a:t>
            </a:r>
            <a:r>
              <a:rPr dirty="0" err="1"/>
              <a:t>leder</a:t>
            </a:r>
            <a:r>
              <a:rPr dirty="0"/>
              <a:t> till </a:t>
            </a:r>
            <a:r>
              <a:rPr dirty="0" err="1"/>
              <a:t>bättre</a:t>
            </a:r>
            <a:r>
              <a:rPr dirty="0"/>
              <a:t> </a:t>
            </a:r>
            <a:r>
              <a:rPr dirty="0" err="1"/>
              <a:t>kvalitet</a:t>
            </a:r>
            <a:r>
              <a:rPr dirty="0"/>
              <a:t> </a:t>
            </a:r>
            <a:r>
              <a:rPr dirty="0" err="1"/>
              <a:t>på</a:t>
            </a:r>
            <a:r>
              <a:rPr dirty="0"/>
              <a:t> </a:t>
            </a:r>
            <a:r>
              <a:rPr dirty="0" err="1"/>
              <a:t>tjänsten</a:t>
            </a:r>
            <a:r>
              <a:rPr dirty="0"/>
              <a:t> – </a:t>
            </a:r>
            <a:r>
              <a:rPr dirty="0" err="1"/>
              <a:t>högre</a:t>
            </a:r>
            <a:r>
              <a:rPr dirty="0"/>
              <a:t> </a:t>
            </a:r>
            <a:r>
              <a:rPr dirty="0" err="1"/>
              <a:t>träffsäkerhet</a:t>
            </a:r>
            <a:r>
              <a:rPr dirty="0"/>
              <a:t> – </a:t>
            </a:r>
            <a:r>
              <a:rPr dirty="0" err="1"/>
              <a:t>bättre</a:t>
            </a:r>
            <a:r>
              <a:rPr dirty="0"/>
              <a:t> </a:t>
            </a:r>
            <a:r>
              <a:rPr dirty="0" err="1"/>
              <a:t>slutresultat</a:t>
            </a:r>
            <a:endParaRPr dirty="0"/>
          </a:p>
          <a:p>
            <a:pPr marL="171450" indent="-171450">
              <a:buSzPct val="100000"/>
              <a:buFont typeface="Arial"/>
              <a:buChar char="•"/>
              <a:defRPr b="1"/>
            </a:pPr>
            <a:r>
              <a:rPr dirty="0" err="1"/>
              <a:t>Stärkta</a:t>
            </a:r>
            <a:r>
              <a:rPr dirty="0"/>
              <a:t> </a:t>
            </a:r>
            <a:r>
              <a:rPr dirty="0" err="1"/>
              <a:t>individer</a:t>
            </a:r>
            <a:r>
              <a:rPr dirty="0"/>
              <a:t> </a:t>
            </a:r>
            <a:r>
              <a:rPr b="0" dirty="0" err="1"/>
              <a:t>när</a:t>
            </a:r>
            <a:r>
              <a:rPr b="0" dirty="0"/>
              <a:t> de </a:t>
            </a:r>
            <a:r>
              <a:rPr b="0" dirty="0" err="1"/>
              <a:t>får</a:t>
            </a:r>
            <a:r>
              <a:rPr b="0" dirty="0"/>
              <a:t> del av </a:t>
            </a:r>
            <a:r>
              <a:rPr b="0" dirty="0" err="1"/>
              <a:t>offentliga</a:t>
            </a:r>
            <a:r>
              <a:rPr b="0" dirty="0"/>
              <a:t> </a:t>
            </a:r>
            <a:r>
              <a:rPr b="0" dirty="0" err="1"/>
              <a:t>tjänster</a:t>
            </a:r>
            <a:endParaRPr b="0" dirty="0"/>
          </a:p>
          <a:p>
            <a:pPr marL="171450" indent="-171450">
              <a:buSzPct val="100000"/>
              <a:buFont typeface="Arial"/>
              <a:buChar char="•"/>
            </a:pPr>
            <a:r>
              <a:rPr dirty="0" err="1"/>
              <a:t>Effektivisera</a:t>
            </a:r>
            <a:r>
              <a:rPr dirty="0"/>
              <a:t> </a:t>
            </a:r>
            <a:r>
              <a:rPr dirty="0" err="1"/>
              <a:t>offentliga</a:t>
            </a:r>
            <a:r>
              <a:rPr dirty="0"/>
              <a:t> </a:t>
            </a:r>
            <a:r>
              <a:rPr dirty="0" err="1"/>
              <a:t>resurser</a:t>
            </a:r>
            <a:r>
              <a:rPr dirty="0"/>
              <a:t> </a:t>
            </a:r>
            <a:r>
              <a:rPr dirty="0" err="1"/>
              <a:t>arbetet</a:t>
            </a:r>
            <a:r>
              <a:rPr dirty="0"/>
              <a:t> </a:t>
            </a:r>
            <a:r>
              <a:rPr dirty="0" err="1"/>
              <a:t>vilket</a:t>
            </a:r>
            <a:r>
              <a:rPr dirty="0"/>
              <a:t> </a:t>
            </a:r>
            <a:r>
              <a:rPr dirty="0" err="1"/>
              <a:t>kan</a:t>
            </a:r>
            <a:r>
              <a:rPr dirty="0"/>
              <a:t> </a:t>
            </a:r>
            <a:r>
              <a:rPr dirty="0" err="1"/>
              <a:t>leda</a:t>
            </a:r>
            <a:r>
              <a:rPr dirty="0"/>
              <a:t> till </a:t>
            </a:r>
            <a:r>
              <a:rPr dirty="0" err="1"/>
              <a:t>lägre</a:t>
            </a:r>
            <a:r>
              <a:rPr dirty="0"/>
              <a:t> </a:t>
            </a:r>
            <a:r>
              <a:rPr dirty="0" err="1"/>
              <a:t>kostnad</a:t>
            </a:r>
            <a:r>
              <a:rPr dirty="0"/>
              <a:t> </a:t>
            </a:r>
          </a:p>
          <a:p>
            <a:endParaRPr dirty="0"/>
          </a:p>
          <a:p>
            <a:pPr marL="171450" indent="-171450">
              <a:buSzPct val="100000"/>
              <a:buFont typeface="Arial"/>
              <a:buChar char="•"/>
            </a:pPr>
            <a:endParaRPr dirty="0"/>
          </a:p>
          <a:p>
            <a:r>
              <a:rPr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v-SE" sz="1200" b="0" i="0" dirty="0">
                <a:effectLst/>
                <a:latin typeface="+mj-lt"/>
                <a:ea typeface="+mj-ea"/>
                <a:cs typeface="+mj-cs"/>
                <a:sym typeface="Calibri"/>
              </a:rPr>
              <a:t>Kerstin (spelad av en skådespelare) berättar med egna ord hur hon har det. Kerstin som är 82 år gammal behöver stöd från olika vård- och omsorgsverksamheter. Skulle Kerstin vara hjälpt av en SIP?</a:t>
            </a:r>
            <a:endParaRPr lang="sv-SE" dirty="0"/>
          </a:p>
        </p:txBody>
      </p:sp>
    </p:spTree>
    <p:extLst>
      <p:ext uri="{BB962C8B-B14F-4D97-AF65-F5344CB8AC3E}">
        <p14:creationId xmlns:p14="http://schemas.microsoft.com/office/powerpoint/2010/main" val="130001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v-SE" dirty="0"/>
              <a:t>Här är några exempel på hur Kerstin kan bli hjälpt av en SIP. Diskutera gärna dessa och se om ni kommer på fler områden. </a:t>
            </a:r>
          </a:p>
        </p:txBody>
      </p:sp>
    </p:spTree>
    <p:extLst>
      <p:ext uri="{BB962C8B-B14F-4D97-AF65-F5344CB8AC3E}">
        <p14:creationId xmlns:p14="http://schemas.microsoft.com/office/powerpoint/2010/main" val="3845897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Upprättandet av en SIP innehåller ett antal steg: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1) SIP </a:t>
            </a:r>
            <a:r>
              <a:rPr lang="sv-SE" sz="1200" b="1" dirty="0" err="1"/>
              <a:t>initeras</a:t>
            </a: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All äldre med insatser från både kommun och landsting som har behov av samordning kan få en SIP. En SIP kan initieras av samtliga aktörer, även av den enskilde äldre. Någon av den enskildes kontakter inom vården kan hjälpa till att initiera en SIP.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cap="none" spc="0" normalizeH="0" baseline="0" dirty="0">
              <a:ln>
                <a:noFill/>
              </a:ln>
              <a:solidFill>
                <a:srgbClr val="000000"/>
              </a:solidFill>
              <a:effectLst/>
              <a:uFillTx/>
              <a:latin typeface="Arial"/>
              <a:ea typeface="Arial"/>
              <a:cs typeface="Arial"/>
              <a:sym typeface="Arial"/>
            </a:endParaRPr>
          </a:p>
          <a:p>
            <a:r>
              <a:rPr lang="sv-SE" sz="1200" b="0" i="0" u="none" strike="noStrike" baseline="0" dirty="0">
                <a:latin typeface="+mj-lt"/>
                <a:ea typeface="+mj-ea"/>
                <a:cs typeface="+mj-cs"/>
                <a:sym typeface="Calibri"/>
              </a:rPr>
              <a:t>Tillsammans med den som ska hjälpa dig att ordna mötet planerar den äldre vad de behöver prata om och vilka som ska vara med på mötet. Det är bra om den äldre tänker igenom innan och skriv ner vad som är viktigt för denne</a:t>
            </a:r>
          </a:p>
          <a:p>
            <a:endParaRPr kumimoji="0" lang="sv-SE" sz="1200" b="0" i="0" u="none" strike="noStrike" cap="none" spc="0" normalizeH="0" baseline="0" dirty="0">
              <a:ln>
                <a:noFill/>
              </a:ln>
              <a:solidFill>
                <a:srgbClr val="000000"/>
              </a:solidFill>
              <a:effectLst/>
              <a:uFillTx/>
              <a:latin typeface="+mj-lt"/>
              <a:ea typeface="+mj-ea"/>
              <a:cs typeface="+mj-cs"/>
              <a:sym typeface="Calibri"/>
            </a:endParaRPr>
          </a:p>
          <a:p>
            <a:r>
              <a:rPr kumimoji="0" lang="sv-SE" sz="1200" b="1" i="0" u="none" strike="noStrike" cap="none" spc="0" normalizeH="0" baseline="0" dirty="0">
                <a:ln>
                  <a:noFill/>
                </a:ln>
                <a:solidFill>
                  <a:srgbClr val="000000"/>
                </a:solidFill>
                <a:effectLst/>
                <a:uFillTx/>
                <a:latin typeface="+mj-lt"/>
                <a:ea typeface="+mj-ea"/>
                <a:cs typeface="+mj-cs"/>
                <a:sym typeface="Calibri"/>
              </a:rPr>
              <a:t>2) Mötet förbereds</a:t>
            </a:r>
            <a:endParaRPr kumimoji="0" lang="sv-SE" sz="1200" b="1" i="0" u="none" strike="noStrike" cap="none" spc="0" normalizeH="0" baseline="0" dirty="0">
              <a:ln>
                <a:noFill/>
              </a:ln>
              <a:solidFill>
                <a:srgbClr val="000000"/>
              </a:solidFill>
              <a:effectLst/>
              <a:uFillTx/>
              <a:latin typeface="Arial"/>
              <a:ea typeface="Arial"/>
              <a:cs typeface="Arial"/>
              <a:sym typeface="Arial"/>
            </a:endParaRPr>
          </a:p>
          <a:p>
            <a:endParaRPr lang="sv-SE" dirty="0"/>
          </a:p>
          <a:p>
            <a:r>
              <a:rPr lang="sv-SE" sz="1200" b="0" i="0" u="none" strike="noStrike" baseline="0" dirty="0">
                <a:latin typeface="+mj-lt"/>
                <a:ea typeface="+mj-ea"/>
                <a:cs typeface="+mj-cs"/>
                <a:sym typeface="Calibri"/>
              </a:rPr>
              <a:t>Mötet kan vara hemma hos den äldre eller någon annanstans som </a:t>
            </a:r>
            <a:r>
              <a:rPr lang="sv-SE" sz="1200" b="0" i="0" u="none" strike="noStrike" baseline="0" dirty="0" err="1">
                <a:latin typeface="+mj-lt"/>
                <a:ea typeface="+mj-ea"/>
                <a:cs typeface="+mj-cs"/>
                <a:sym typeface="Calibri"/>
              </a:rPr>
              <a:t>deltagarana</a:t>
            </a:r>
            <a:r>
              <a:rPr lang="sv-SE" sz="1200" b="0" i="0" u="none" strike="noStrike" baseline="0" dirty="0">
                <a:latin typeface="+mj-lt"/>
                <a:ea typeface="+mj-ea"/>
                <a:cs typeface="+mj-cs"/>
                <a:sym typeface="Calibri"/>
              </a:rPr>
              <a:t> kommer överens om. På mötet bestämmer deltagarna tillsammans vad den äldre</a:t>
            </a:r>
          </a:p>
          <a:p>
            <a:r>
              <a:rPr lang="sv-SE" sz="1200" b="0" i="0" u="none" strike="noStrike" baseline="0" dirty="0">
                <a:latin typeface="+mj-lt"/>
                <a:ea typeface="+mj-ea"/>
                <a:cs typeface="+mj-cs"/>
                <a:sym typeface="Calibri"/>
              </a:rPr>
              <a:t>behöver och vem som ska hjälpa denne med det. Vissa saker kan den enskilde kanske själv göra, det kan också finnas med i planen. Om närstående deltar kanske de också ska göra något.</a:t>
            </a:r>
          </a:p>
          <a:p>
            <a:endParaRPr lang="sv-SE" sz="1200" b="0" i="0" u="none" strike="noStrike" baseline="0" dirty="0">
              <a:latin typeface="+mj-lt"/>
              <a:ea typeface="+mj-ea"/>
              <a:cs typeface="+mj-cs"/>
              <a:sym typeface="Calibri"/>
            </a:endParaRPr>
          </a:p>
          <a:p>
            <a:r>
              <a:rPr lang="sv-SE" sz="1200" b="0" i="0" u="none" strike="noStrike" baseline="0" dirty="0">
                <a:latin typeface="+mj-lt"/>
                <a:ea typeface="+mj-ea"/>
                <a:cs typeface="+mj-cs"/>
                <a:sym typeface="Calibri"/>
              </a:rPr>
              <a:t>I planen skrivs ned vad deltagarna har kommit fram till. Det ska vara tydligt vem som gör vad. Den äldre ska själv få ett exemplar av planen.</a:t>
            </a:r>
          </a:p>
          <a:p>
            <a:r>
              <a:rPr lang="sv-SE" sz="1200" b="0" i="0" u="none" strike="noStrike" baseline="0" dirty="0">
                <a:latin typeface="+mj-lt"/>
                <a:ea typeface="+mj-ea"/>
                <a:cs typeface="+mj-cs"/>
                <a:sym typeface="Calibri"/>
              </a:rPr>
              <a:t>En som är huvudansvarig för planen ska utses. Det kan vara någon den äldre har förtroende för eller någon den har mycket kontakt med. Om något inte fungerar kan den äldre eller närstående kontakta den som är huvudansvarig.</a:t>
            </a:r>
          </a:p>
          <a:p>
            <a:endParaRPr lang="sv-SE" sz="1200" b="0" i="0" u="none" strike="noStrike" baseline="0" dirty="0">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cap="none" spc="0" normalizeH="0" baseline="0" dirty="0">
                <a:ln>
                  <a:noFill/>
                </a:ln>
                <a:solidFill>
                  <a:srgbClr val="000000"/>
                </a:solidFill>
                <a:effectLst/>
                <a:uFillTx/>
                <a:latin typeface="+mj-lt"/>
                <a:ea typeface="+mj-ea"/>
                <a:cs typeface="+mj-cs"/>
                <a:sym typeface="Calibri"/>
              </a:rPr>
              <a:t>3) Mötet genomförs</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1" i="0" u="none" strike="noStrike" cap="none" spc="0" normalizeH="0" baseline="0" dirty="0">
              <a:ln>
                <a:noFill/>
              </a:ln>
              <a:solidFill>
                <a:srgbClr val="000000"/>
              </a:solidFill>
              <a:effectLst/>
              <a:uFillTx/>
              <a:latin typeface="+mj-lt"/>
              <a:ea typeface="+mj-ea"/>
              <a:cs typeface="+mj-cs"/>
              <a:sym typeface="Calibri"/>
            </a:endParaRPr>
          </a:p>
          <a:p>
            <a:r>
              <a:rPr lang="sv-SE" sz="1200" b="0" i="0" u="none" strike="noStrike" baseline="0" dirty="0">
                <a:latin typeface="+mj-lt"/>
                <a:ea typeface="+mj-ea"/>
                <a:cs typeface="+mj-cs"/>
                <a:sym typeface="Calibri"/>
              </a:rPr>
              <a:t>Mötet behöver planeras så att det blir bra. Deltagarna ska hinna prata om det som är viktigt för den äldre och komma fram till vad denne behöver.</a:t>
            </a:r>
          </a:p>
          <a:p>
            <a:r>
              <a:rPr lang="sv-SE" sz="1200" b="0" i="0" u="none" strike="noStrike" baseline="0" dirty="0">
                <a:latin typeface="+mj-lt"/>
                <a:ea typeface="+mj-ea"/>
                <a:cs typeface="+mj-cs"/>
                <a:sym typeface="Calibri"/>
              </a:rPr>
              <a:t>SKL har tagit fram guider till mötet i form av mötescirklar. Dessa kan användas för att ge struktur till mötet. Det finns även en mötescirkel för närstående. Läs</a:t>
            </a:r>
          </a:p>
          <a:p>
            <a:r>
              <a:rPr lang="sv-SE" sz="1200" b="0" i="0" u="none" strike="noStrike" baseline="0" dirty="0">
                <a:latin typeface="+mj-lt"/>
                <a:ea typeface="+mj-ea"/>
                <a:cs typeface="+mj-cs"/>
                <a:sym typeface="Calibri"/>
              </a:rPr>
              <a:t>baksidan av cirkeln innan mötet, använd framsidan som en påminnelse under själva mötet.</a:t>
            </a:r>
          </a:p>
          <a:p>
            <a:endParaRPr lang="sv-SE" sz="1200" b="0" i="0" u="none" strike="noStrike" baseline="0" dirty="0">
              <a:latin typeface="+mj-lt"/>
              <a:ea typeface="+mj-ea"/>
              <a:cs typeface="+mj-cs"/>
              <a:sym typeface="Calibri"/>
            </a:endParaRPr>
          </a:p>
          <a:p>
            <a:r>
              <a:rPr lang="sv-SE" sz="1200" b="0" i="0" u="none" strike="noStrike" baseline="0" dirty="0">
                <a:latin typeface="+mj-lt"/>
                <a:ea typeface="+mj-ea"/>
                <a:cs typeface="+mj-cs"/>
                <a:sym typeface="Calibri"/>
              </a:rPr>
              <a:t>OBS! Tipsa din organisation om att de kan hitta mötescirklar för dem på webben; https://www.uppdragpsykiskhalsa.se/sip/sip-mote/motescirkel/ </a:t>
            </a:r>
          </a:p>
          <a:p>
            <a:endParaRPr kumimoji="0" lang="sv-SE" sz="1200" b="0" i="0" u="none" strike="noStrike" cap="none" spc="0" normalizeH="0" baseline="0" dirty="0">
              <a:ln>
                <a:noFill/>
              </a:ln>
              <a:solidFill>
                <a:srgbClr val="000000"/>
              </a:solidFill>
              <a:effectLst/>
              <a:uFillTx/>
              <a:latin typeface="+mj-lt"/>
              <a:ea typeface="+mj-ea"/>
              <a:cs typeface="+mj-cs"/>
              <a:sym typeface="Calibri"/>
            </a:endParaRPr>
          </a:p>
          <a:p>
            <a:r>
              <a:rPr kumimoji="0" lang="sv-SE" sz="1200" b="1" i="0" u="none" strike="noStrike" cap="none" spc="0" normalizeH="0" baseline="0" dirty="0">
                <a:ln>
                  <a:noFill/>
                </a:ln>
                <a:solidFill>
                  <a:srgbClr val="000000"/>
                </a:solidFill>
                <a:effectLst/>
                <a:uFillTx/>
                <a:latin typeface="Arial"/>
                <a:ea typeface="Arial"/>
                <a:cs typeface="Arial"/>
                <a:sym typeface="Arial"/>
              </a:rPr>
              <a:t>4) </a:t>
            </a:r>
            <a:r>
              <a:rPr kumimoji="0" lang="sv-SE" sz="1200" b="1" i="0" u="none" strike="noStrike" cap="none" spc="0" normalizeH="0" baseline="0" dirty="0" err="1">
                <a:ln>
                  <a:noFill/>
                </a:ln>
                <a:solidFill>
                  <a:srgbClr val="000000"/>
                </a:solidFill>
                <a:effectLst/>
                <a:uFillTx/>
                <a:latin typeface="Arial"/>
                <a:ea typeface="Arial"/>
                <a:cs typeface="Arial"/>
                <a:sym typeface="Arial"/>
              </a:rPr>
              <a:t>SIPen</a:t>
            </a:r>
            <a:r>
              <a:rPr kumimoji="0" lang="sv-SE" sz="1200" b="1" i="0" u="none" strike="noStrike" cap="none" spc="0" normalizeH="0" baseline="0" dirty="0">
                <a:ln>
                  <a:noFill/>
                </a:ln>
                <a:solidFill>
                  <a:srgbClr val="000000"/>
                </a:solidFill>
                <a:effectLst/>
                <a:uFillTx/>
                <a:latin typeface="Arial"/>
                <a:ea typeface="Arial"/>
                <a:cs typeface="Arial"/>
                <a:sym typeface="Arial"/>
              </a:rPr>
              <a:t> följs upp</a:t>
            </a:r>
          </a:p>
          <a:p>
            <a:endParaRPr kumimoji="0" lang="sv-SE" sz="1200" b="1" i="0" u="none" strike="noStrike" cap="none" spc="0" normalizeH="0" baseline="0" dirty="0">
              <a:ln>
                <a:noFill/>
              </a:ln>
              <a:solidFill>
                <a:srgbClr val="000000"/>
              </a:solidFill>
              <a:effectLst/>
              <a:uFillTx/>
              <a:latin typeface="Arial"/>
              <a:ea typeface="Arial"/>
              <a:cs typeface="Arial"/>
              <a:sym typeface="Arial"/>
            </a:endParaRPr>
          </a:p>
          <a:p>
            <a:r>
              <a:rPr lang="sv-SE" sz="1200" b="0" i="0" u="none" strike="noStrike" baseline="0" dirty="0">
                <a:latin typeface="+mj-lt"/>
                <a:ea typeface="+mj-ea"/>
                <a:cs typeface="+mj-cs"/>
                <a:sym typeface="Calibri"/>
              </a:rPr>
              <a:t>För att vara säker på att allt i </a:t>
            </a:r>
            <a:r>
              <a:rPr lang="sv-SE" sz="1200" b="0" i="0" u="none" strike="noStrike" baseline="0" dirty="0" err="1">
                <a:latin typeface="+mj-lt"/>
                <a:ea typeface="+mj-ea"/>
                <a:cs typeface="+mj-cs"/>
                <a:sym typeface="Calibri"/>
              </a:rPr>
              <a:t>SIPen</a:t>
            </a:r>
            <a:r>
              <a:rPr lang="sv-SE" sz="1200" b="0" i="0" u="none" strike="noStrike" baseline="0" dirty="0">
                <a:latin typeface="+mj-lt"/>
                <a:ea typeface="+mj-ea"/>
                <a:cs typeface="+mj-cs"/>
                <a:sym typeface="Calibri"/>
              </a:rPr>
              <a:t> fungerar som det ska kan deltagarna träffas igen efter ett tag för att se hur det går. Ibland kan det också hända</a:t>
            </a:r>
          </a:p>
          <a:p>
            <a:r>
              <a:rPr lang="sv-SE" sz="1200" b="0" i="0" u="none" strike="noStrike" baseline="0" dirty="0">
                <a:latin typeface="+mj-lt"/>
                <a:ea typeface="+mj-ea"/>
                <a:cs typeface="+mj-cs"/>
                <a:sym typeface="Calibri"/>
              </a:rPr>
              <a:t>något som gör att planen behöver förändras. Då kan den äldre kontakta den som är huvudansvarig för </a:t>
            </a:r>
            <a:r>
              <a:rPr lang="sv-SE" sz="1200" b="0" i="0" u="none" strike="noStrike" baseline="0" dirty="0" err="1">
                <a:latin typeface="+mj-lt"/>
                <a:ea typeface="+mj-ea"/>
                <a:cs typeface="+mj-cs"/>
                <a:sym typeface="Calibri"/>
              </a:rPr>
              <a:t>SIPen</a:t>
            </a:r>
            <a:r>
              <a:rPr lang="sv-SE" sz="1200" b="0" i="0" u="none" strike="noStrike" baseline="0" dirty="0">
                <a:latin typeface="+mj-lt"/>
                <a:ea typeface="+mj-ea"/>
                <a:cs typeface="+mj-cs"/>
                <a:sym typeface="Calibri"/>
              </a:rPr>
              <a:t> och be denne kalla till nytt möte.</a:t>
            </a:r>
            <a:endParaRPr kumimoji="0" lang="sv-SE" sz="1200" b="1" i="0" u="none" strike="noStrike" cap="none" spc="0" normalizeH="0" baseline="0" dirty="0">
              <a:ln>
                <a:noFill/>
              </a:ln>
              <a:solidFill>
                <a:srgbClr val="000000"/>
              </a:solidFill>
              <a:effectLst/>
              <a:uFillTx/>
              <a:latin typeface="Arial"/>
              <a:ea typeface="Arial"/>
              <a:cs typeface="Arial"/>
              <a:sym typeface="Arial"/>
            </a:endParaRPr>
          </a:p>
          <a:p>
            <a:endParaRPr lang="sv-SE" dirty="0"/>
          </a:p>
        </p:txBody>
      </p:sp>
    </p:spTree>
    <p:extLst>
      <p:ext uri="{BB962C8B-B14F-4D97-AF65-F5344CB8AC3E}">
        <p14:creationId xmlns:p14="http://schemas.microsoft.com/office/powerpoint/2010/main" val="3286476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xfrm>
            <a:off x="381000" y="685800"/>
            <a:ext cx="6096000" cy="3429000"/>
          </a:xfrm>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pPr>
              <a:defRPr b="1" i="1"/>
            </a:pPr>
            <a:r>
              <a:rPr dirty="0"/>
              <a:t>Det </a:t>
            </a:r>
            <a:r>
              <a:rPr dirty="0" err="1"/>
              <a:t>finns</a:t>
            </a:r>
            <a:r>
              <a:rPr dirty="0"/>
              <a:t> </a:t>
            </a:r>
            <a:r>
              <a:rPr dirty="0" err="1"/>
              <a:t>många</a:t>
            </a:r>
            <a:r>
              <a:rPr dirty="0"/>
              <a:t> </a:t>
            </a:r>
            <a:r>
              <a:rPr dirty="0" err="1"/>
              <a:t>myter</a:t>
            </a:r>
            <a:r>
              <a:rPr dirty="0"/>
              <a:t> om SIP  </a:t>
            </a:r>
            <a:r>
              <a:rPr dirty="0" err="1"/>
              <a:t>som</a:t>
            </a:r>
            <a:r>
              <a:rPr dirty="0"/>
              <a:t> </a:t>
            </a:r>
            <a:r>
              <a:rPr dirty="0" err="1"/>
              <a:t>medför</a:t>
            </a:r>
            <a:r>
              <a:rPr dirty="0"/>
              <a:t> </a:t>
            </a:r>
            <a:r>
              <a:rPr dirty="0" err="1"/>
              <a:t>att</a:t>
            </a:r>
            <a:r>
              <a:rPr dirty="0"/>
              <a:t> </a:t>
            </a:r>
            <a:r>
              <a:rPr dirty="0" err="1"/>
              <a:t>för</a:t>
            </a:r>
            <a:r>
              <a:rPr dirty="0"/>
              <a:t> </a:t>
            </a:r>
            <a:r>
              <a:rPr dirty="0" err="1"/>
              <a:t>få</a:t>
            </a:r>
            <a:r>
              <a:rPr dirty="0"/>
              <a:t> planer </a:t>
            </a:r>
            <a:r>
              <a:rPr dirty="0" err="1"/>
              <a:t>upprättas</a:t>
            </a:r>
            <a:r>
              <a:rPr dirty="0"/>
              <a:t>.</a:t>
            </a:r>
          </a:p>
          <a:p>
            <a:r>
              <a:rPr dirty="0"/>
              <a:t>Bland </a:t>
            </a:r>
            <a:r>
              <a:rPr dirty="0" err="1"/>
              <a:t>annat</a:t>
            </a:r>
            <a:r>
              <a:rPr dirty="0"/>
              <a:t> dessa</a:t>
            </a:r>
          </a:p>
          <a:p>
            <a:pPr>
              <a:defRPr b="1" i="1"/>
            </a:pPr>
            <a:endParaRPr dirty="0"/>
          </a:p>
          <a:p>
            <a:pPr>
              <a:defRPr b="1" i="1"/>
            </a:pPr>
            <a:r>
              <a:rPr dirty="0"/>
              <a:t>”SIP </a:t>
            </a:r>
            <a:r>
              <a:rPr dirty="0" err="1"/>
              <a:t>är</a:t>
            </a:r>
            <a:r>
              <a:rPr dirty="0"/>
              <a:t> </a:t>
            </a:r>
            <a:r>
              <a:rPr dirty="0" err="1"/>
              <a:t>svårt</a:t>
            </a:r>
            <a:r>
              <a:rPr dirty="0"/>
              <a:t>” </a:t>
            </a:r>
          </a:p>
          <a:p>
            <a:r>
              <a:rPr dirty="0" err="1"/>
              <a:t>Att</a:t>
            </a:r>
            <a:r>
              <a:rPr dirty="0"/>
              <a:t> </a:t>
            </a:r>
            <a:r>
              <a:rPr dirty="0" err="1"/>
              <a:t>träffas</a:t>
            </a:r>
            <a:r>
              <a:rPr dirty="0"/>
              <a:t> </a:t>
            </a:r>
            <a:r>
              <a:rPr dirty="0" err="1"/>
              <a:t>och</a:t>
            </a:r>
            <a:r>
              <a:rPr dirty="0"/>
              <a:t> </a:t>
            </a:r>
            <a:r>
              <a:rPr dirty="0" err="1"/>
              <a:t>komma</a:t>
            </a:r>
            <a:r>
              <a:rPr dirty="0"/>
              <a:t> </a:t>
            </a:r>
            <a:r>
              <a:rPr dirty="0" err="1"/>
              <a:t>överens</a:t>
            </a:r>
            <a:r>
              <a:rPr dirty="0"/>
              <a:t> om </a:t>
            </a:r>
            <a:r>
              <a:rPr dirty="0" err="1"/>
              <a:t>vem</a:t>
            </a:r>
            <a:r>
              <a:rPr dirty="0"/>
              <a:t> </a:t>
            </a:r>
            <a:r>
              <a:rPr dirty="0" err="1"/>
              <a:t>som</a:t>
            </a:r>
            <a:r>
              <a:rPr dirty="0"/>
              <a:t> ska </a:t>
            </a:r>
            <a:r>
              <a:rPr dirty="0" err="1"/>
              <a:t>göra</a:t>
            </a:r>
            <a:r>
              <a:rPr dirty="0"/>
              <a:t> </a:t>
            </a:r>
            <a:r>
              <a:rPr dirty="0" err="1"/>
              <a:t>vad</a:t>
            </a:r>
            <a:r>
              <a:rPr dirty="0"/>
              <a:t> </a:t>
            </a:r>
            <a:r>
              <a:rPr dirty="0" err="1"/>
              <a:t>och</a:t>
            </a:r>
            <a:r>
              <a:rPr dirty="0"/>
              <a:t> </a:t>
            </a:r>
            <a:r>
              <a:rPr dirty="0" err="1"/>
              <a:t>när</a:t>
            </a:r>
            <a:r>
              <a:rPr dirty="0"/>
              <a:t> </a:t>
            </a:r>
            <a:r>
              <a:rPr dirty="0" err="1"/>
              <a:t>behöver</a:t>
            </a:r>
            <a:r>
              <a:rPr dirty="0"/>
              <a:t> </a:t>
            </a:r>
            <a:r>
              <a:rPr dirty="0" err="1"/>
              <a:t>inte</a:t>
            </a:r>
            <a:r>
              <a:rPr dirty="0"/>
              <a:t> </a:t>
            </a:r>
            <a:r>
              <a:rPr dirty="0" err="1"/>
              <a:t>vara</a:t>
            </a:r>
            <a:r>
              <a:rPr dirty="0"/>
              <a:t> </a:t>
            </a:r>
            <a:r>
              <a:rPr dirty="0" err="1"/>
              <a:t>svårt</a:t>
            </a:r>
            <a:r>
              <a:rPr dirty="0"/>
              <a:t>.  </a:t>
            </a:r>
          </a:p>
          <a:p>
            <a:pPr>
              <a:defRPr b="1" i="1"/>
            </a:pPr>
            <a:endParaRPr dirty="0"/>
          </a:p>
          <a:p>
            <a:pPr>
              <a:defRPr b="1" i="1"/>
            </a:pPr>
            <a:r>
              <a:rPr dirty="0"/>
              <a:t>”SIP tar </a:t>
            </a:r>
            <a:r>
              <a:rPr dirty="0" err="1"/>
              <a:t>tid</a:t>
            </a:r>
            <a:r>
              <a:rPr dirty="0"/>
              <a:t>”</a:t>
            </a:r>
          </a:p>
          <a:p>
            <a:r>
              <a:rPr dirty="0"/>
              <a:t>I </a:t>
            </a:r>
            <a:r>
              <a:rPr dirty="0" err="1"/>
              <a:t>början</a:t>
            </a:r>
            <a:r>
              <a:rPr dirty="0"/>
              <a:t> </a:t>
            </a:r>
            <a:r>
              <a:rPr dirty="0" err="1"/>
              <a:t>behöver</a:t>
            </a:r>
            <a:r>
              <a:rPr dirty="0"/>
              <a:t> personal </a:t>
            </a:r>
            <a:r>
              <a:rPr dirty="0" err="1"/>
              <a:t>informera</a:t>
            </a:r>
            <a:r>
              <a:rPr dirty="0"/>
              <a:t> </a:t>
            </a:r>
            <a:r>
              <a:rPr dirty="0" err="1"/>
              <a:t>och</a:t>
            </a:r>
            <a:r>
              <a:rPr dirty="0"/>
              <a:t> </a:t>
            </a:r>
            <a:r>
              <a:rPr dirty="0" err="1"/>
              <a:t>förbereda</a:t>
            </a:r>
            <a:r>
              <a:rPr dirty="0"/>
              <a:t> </a:t>
            </a:r>
            <a:r>
              <a:rPr dirty="0" err="1"/>
              <a:t>individen</a:t>
            </a:r>
            <a:r>
              <a:rPr dirty="0"/>
              <a:t> </a:t>
            </a:r>
            <a:r>
              <a:rPr dirty="0" err="1"/>
              <a:t>på</a:t>
            </a:r>
            <a:r>
              <a:rPr dirty="0"/>
              <a:t> SIP, </a:t>
            </a:r>
            <a:r>
              <a:rPr dirty="0" err="1"/>
              <a:t>kalla</a:t>
            </a:r>
            <a:r>
              <a:rPr dirty="0"/>
              <a:t> </a:t>
            </a:r>
            <a:r>
              <a:rPr dirty="0" err="1"/>
              <a:t>aktörer</a:t>
            </a:r>
            <a:r>
              <a:rPr dirty="0"/>
              <a:t> till </a:t>
            </a:r>
            <a:r>
              <a:rPr dirty="0" err="1"/>
              <a:t>möte</a:t>
            </a:r>
            <a:r>
              <a:rPr dirty="0"/>
              <a:t> </a:t>
            </a:r>
            <a:r>
              <a:rPr dirty="0" err="1"/>
              <a:t>och</a:t>
            </a:r>
            <a:r>
              <a:rPr dirty="0"/>
              <a:t> </a:t>
            </a:r>
            <a:r>
              <a:rPr dirty="0" err="1"/>
              <a:t>genomföra</a:t>
            </a:r>
            <a:r>
              <a:rPr dirty="0"/>
              <a:t> </a:t>
            </a:r>
            <a:r>
              <a:rPr dirty="0" err="1"/>
              <a:t>mötet</a:t>
            </a:r>
            <a:r>
              <a:rPr dirty="0"/>
              <a:t> </a:t>
            </a:r>
            <a:r>
              <a:rPr dirty="0" err="1"/>
              <a:t>vilket</a:t>
            </a:r>
            <a:r>
              <a:rPr dirty="0"/>
              <a:t> tar </a:t>
            </a:r>
            <a:r>
              <a:rPr dirty="0" err="1"/>
              <a:t>tid</a:t>
            </a:r>
            <a:r>
              <a:rPr dirty="0"/>
              <a:t>. Men </a:t>
            </a:r>
            <a:r>
              <a:rPr dirty="0" err="1"/>
              <a:t>tid</a:t>
            </a:r>
            <a:r>
              <a:rPr dirty="0"/>
              <a:t> </a:t>
            </a:r>
            <a:r>
              <a:rPr dirty="0" err="1"/>
              <a:t>sparas</a:t>
            </a:r>
            <a:r>
              <a:rPr dirty="0"/>
              <a:t> </a:t>
            </a:r>
            <a:r>
              <a:rPr dirty="0" err="1"/>
              <a:t>snabbt</a:t>
            </a:r>
            <a:r>
              <a:rPr dirty="0"/>
              <a:t> in </a:t>
            </a:r>
            <a:r>
              <a:rPr dirty="0" err="1"/>
              <a:t>då</a:t>
            </a:r>
            <a:r>
              <a:rPr dirty="0"/>
              <a:t> det </a:t>
            </a:r>
            <a:r>
              <a:rPr dirty="0" err="1"/>
              <a:t>för</a:t>
            </a:r>
            <a:r>
              <a:rPr dirty="0"/>
              <a:t> den </a:t>
            </a:r>
            <a:r>
              <a:rPr dirty="0" err="1"/>
              <a:t>enskilde,närstående</a:t>
            </a:r>
            <a:r>
              <a:rPr dirty="0"/>
              <a:t> </a:t>
            </a:r>
            <a:r>
              <a:rPr dirty="0" err="1"/>
              <a:t>och</a:t>
            </a:r>
            <a:r>
              <a:rPr dirty="0"/>
              <a:t> </a:t>
            </a:r>
            <a:r>
              <a:rPr dirty="0" err="1"/>
              <a:t>andra</a:t>
            </a:r>
            <a:r>
              <a:rPr dirty="0"/>
              <a:t> </a:t>
            </a:r>
            <a:r>
              <a:rPr dirty="0" err="1"/>
              <a:t>involverade</a:t>
            </a:r>
            <a:r>
              <a:rPr dirty="0"/>
              <a:t> </a:t>
            </a:r>
            <a:r>
              <a:rPr dirty="0" err="1"/>
              <a:t>blir</a:t>
            </a:r>
            <a:r>
              <a:rPr dirty="0"/>
              <a:t> </a:t>
            </a:r>
            <a:r>
              <a:rPr dirty="0" err="1"/>
              <a:t>tydligt</a:t>
            </a:r>
            <a:r>
              <a:rPr dirty="0"/>
              <a:t> </a:t>
            </a:r>
            <a:r>
              <a:rPr dirty="0" err="1"/>
              <a:t>vem</a:t>
            </a:r>
            <a:r>
              <a:rPr dirty="0"/>
              <a:t> </a:t>
            </a:r>
            <a:r>
              <a:rPr dirty="0" err="1"/>
              <a:t>som</a:t>
            </a:r>
            <a:r>
              <a:rPr dirty="0"/>
              <a:t> ska </a:t>
            </a:r>
            <a:r>
              <a:rPr dirty="0" err="1"/>
              <a:t>göra</a:t>
            </a:r>
            <a:r>
              <a:rPr dirty="0"/>
              <a:t> </a:t>
            </a:r>
            <a:r>
              <a:rPr dirty="0" err="1"/>
              <a:t>vad</a:t>
            </a:r>
            <a:r>
              <a:rPr dirty="0"/>
              <a:t> </a:t>
            </a:r>
            <a:r>
              <a:rPr dirty="0" err="1"/>
              <a:t>och</a:t>
            </a:r>
            <a:r>
              <a:rPr dirty="0"/>
              <a:t> </a:t>
            </a:r>
            <a:r>
              <a:rPr dirty="0" err="1"/>
              <a:t>när</a:t>
            </a:r>
            <a:r>
              <a:rPr dirty="0"/>
              <a:t>. Den </a:t>
            </a:r>
            <a:r>
              <a:rPr dirty="0" err="1"/>
              <a:t>enskilde</a:t>
            </a:r>
            <a:r>
              <a:rPr dirty="0"/>
              <a:t> </a:t>
            </a:r>
            <a:r>
              <a:rPr dirty="0" err="1"/>
              <a:t>och</a:t>
            </a:r>
            <a:r>
              <a:rPr dirty="0"/>
              <a:t> </a:t>
            </a:r>
            <a:r>
              <a:rPr dirty="0" err="1"/>
              <a:t>närstående</a:t>
            </a:r>
            <a:r>
              <a:rPr dirty="0"/>
              <a:t> </a:t>
            </a:r>
            <a:r>
              <a:rPr dirty="0" err="1"/>
              <a:t>behöver</a:t>
            </a:r>
            <a:r>
              <a:rPr dirty="0"/>
              <a:t> </a:t>
            </a:r>
            <a:r>
              <a:rPr dirty="0" err="1"/>
              <a:t>då</a:t>
            </a:r>
            <a:r>
              <a:rPr dirty="0"/>
              <a:t> </a:t>
            </a:r>
            <a:r>
              <a:rPr dirty="0" err="1"/>
              <a:t>inte</a:t>
            </a:r>
            <a:r>
              <a:rPr dirty="0"/>
              <a:t> </a:t>
            </a:r>
            <a:r>
              <a:rPr dirty="0" err="1"/>
              <a:t>själva</a:t>
            </a:r>
            <a:r>
              <a:rPr dirty="0"/>
              <a:t> </a:t>
            </a:r>
            <a:r>
              <a:rPr dirty="0" err="1"/>
              <a:t>ringa</a:t>
            </a:r>
            <a:r>
              <a:rPr dirty="0"/>
              <a:t> runt </a:t>
            </a:r>
            <a:r>
              <a:rPr dirty="0" err="1"/>
              <a:t>och</a:t>
            </a:r>
            <a:r>
              <a:rPr dirty="0"/>
              <a:t> </a:t>
            </a:r>
            <a:r>
              <a:rPr dirty="0" err="1"/>
              <a:t>samordna</a:t>
            </a:r>
            <a:r>
              <a:rPr dirty="0"/>
              <a:t> </a:t>
            </a:r>
            <a:r>
              <a:rPr dirty="0" err="1"/>
              <a:t>insatserna</a:t>
            </a:r>
            <a:r>
              <a:rPr dirty="0"/>
              <a:t> </a:t>
            </a:r>
            <a:r>
              <a:rPr dirty="0" err="1"/>
              <a:t>och</a:t>
            </a:r>
            <a:r>
              <a:rPr dirty="0"/>
              <a:t> </a:t>
            </a:r>
            <a:r>
              <a:rPr dirty="0" err="1"/>
              <a:t>socialtjänsten</a:t>
            </a:r>
            <a:r>
              <a:rPr dirty="0"/>
              <a:t> </a:t>
            </a:r>
            <a:r>
              <a:rPr dirty="0" err="1"/>
              <a:t>och</a:t>
            </a:r>
            <a:r>
              <a:rPr dirty="0"/>
              <a:t> </a:t>
            </a:r>
            <a:r>
              <a:rPr dirty="0" err="1"/>
              <a:t>hälso</a:t>
            </a:r>
            <a:r>
              <a:rPr dirty="0"/>
              <a:t>- </a:t>
            </a:r>
            <a:r>
              <a:rPr dirty="0" err="1"/>
              <a:t>och</a:t>
            </a:r>
            <a:r>
              <a:rPr dirty="0"/>
              <a:t> </a:t>
            </a:r>
            <a:r>
              <a:rPr dirty="0" err="1"/>
              <a:t>sjukvården</a:t>
            </a:r>
            <a:r>
              <a:rPr dirty="0"/>
              <a:t> </a:t>
            </a:r>
            <a:r>
              <a:rPr dirty="0" err="1"/>
              <a:t>kan</a:t>
            </a:r>
            <a:r>
              <a:rPr dirty="0"/>
              <a:t> </a:t>
            </a:r>
            <a:r>
              <a:rPr dirty="0" err="1"/>
              <a:t>bättre</a:t>
            </a:r>
            <a:r>
              <a:rPr dirty="0"/>
              <a:t> </a:t>
            </a:r>
            <a:r>
              <a:rPr dirty="0" err="1"/>
              <a:t>planera</a:t>
            </a:r>
            <a:r>
              <a:rPr dirty="0"/>
              <a:t> </a:t>
            </a:r>
            <a:r>
              <a:rPr dirty="0" err="1"/>
              <a:t>sitt</a:t>
            </a:r>
            <a:r>
              <a:rPr dirty="0"/>
              <a:t> </a:t>
            </a:r>
            <a:r>
              <a:rPr dirty="0" err="1"/>
              <a:t>arbete</a:t>
            </a:r>
            <a:r>
              <a:rPr dirty="0"/>
              <a:t>. </a:t>
            </a:r>
          </a:p>
          <a:p>
            <a:pPr>
              <a:defRPr i="1"/>
            </a:pPr>
            <a:endParaRPr dirty="0"/>
          </a:p>
          <a:p>
            <a:pPr>
              <a:defRPr i="1"/>
            </a:pPr>
            <a:r>
              <a:rPr dirty="0"/>
              <a:t>”</a:t>
            </a:r>
            <a:r>
              <a:rPr b="1" dirty="0"/>
              <a:t>SIP ska bara </a:t>
            </a:r>
            <a:r>
              <a:rPr b="1" dirty="0" err="1"/>
              <a:t>användas</a:t>
            </a:r>
            <a:r>
              <a:rPr b="1" dirty="0"/>
              <a:t> i </a:t>
            </a:r>
            <a:r>
              <a:rPr b="1" dirty="0" err="1"/>
              <a:t>komplexa</a:t>
            </a:r>
            <a:r>
              <a:rPr b="1" dirty="0"/>
              <a:t> </a:t>
            </a:r>
            <a:r>
              <a:rPr b="1" dirty="0" err="1"/>
              <a:t>ärenden</a:t>
            </a:r>
            <a:r>
              <a:rPr b="1" dirty="0"/>
              <a:t>”   </a:t>
            </a:r>
          </a:p>
          <a:p>
            <a:r>
              <a:rPr dirty="0"/>
              <a:t>Det </a:t>
            </a:r>
            <a:r>
              <a:rPr dirty="0" err="1"/>
              <a:t>är</a:t>
            </a:r>
            <a:r>
              <a:rPr dirty="0"/>
              <a:t> </a:t>
            </a:r>
            <a:r>
              <a:rPr dirty="0" err="1"/>
              <a:t>en</a:t>
            </a:r>
            <a:r>
              <a:rPr dirty="0"/>
              <a:t> </a:t>
            </a:r>
            <a:r>
              <a:rPr dirty="0" err="1"/>
              <a:t>fördel</a:t>
            </a:r>
            <a:r>
              <a:rPr dirty="0"/>
              <a:t> om SIP </a:t>
            </a:r>
            <a:r>
              <a:rPr dirty="0" err="1"/>
              <a:t>används</a:t>
            </a:r>
            <a:r>
              <a:rPr dirty="0"/>
              <a:t> </a:t>
            </a:r>
            <a:r>
              <a:rPr dirty="0" err="1"/>
              <a:t>så</a:t>
            </a:r>
            <a:r>
              <a:rPr dirty="0"/>
              <a:t> fort man </a:t>
            </a:r>
            <a:r>
              <a:rPr dirty="0" err="1"/>
              <a:t>upptäcker</a:t>
            </a:r>
            <a:r>
              <a:rPr dirty="0"/>
              <a:t> </a:t>
            </a:r>
            <a:r>
              <a:rPr dirty="0" err="1"/>
              <a:t>att</a:t>
            </a:r>
            <a:r>
              <a:rPr dirty="0"/>
              <a:t> </a:t>
            </a:r>
            <a:r>
              <a:rPr dirty="0" err="1"/>
              <a:t>behov</a:t>
            </a:r>
            <a:r>
              <a:rPr dirty="0"/>
              <a:t> </a:t>
            </a:r>
            <a:r>
              <a:rPr dirty="0" err="1"/>
              <a:t>finns</a:t>
            </a:r>
            <a:r>
              <a:rPr dirty="0"/>
              <a:t>. </a:t>
            </a:r>
            <a:r>
              <a:rPr dirty="0" err="1"/>
              <a:t>När</a:t>
            </a:r>
            <a:r>
              <a:rPr dirty="0"/>
              <a:t> SIP </a:t>
            </a:r>
            <a:r>
              <a:rPr dirty="0" err="1"/>
              <a:t>upprättas</a:t>
            </a:r>
            <a:r>
              <a:rPr dirty="0"/>
              <a:t> </a:t>
            </a:r>
            <a:r>
              <a:rPr dirty="0" err="1"/>
              <a:t>tidigt</a:t>
            </a:r>
            <a:r>
              <a:rPr dirty="0"/>
              <a:t> i </a:t>
            </a:r>
            <a:r>
              <a:rPr dirty="0" err="1"/>
              <a:t>processen</a:t>
            </a:r>
            <a:r>
              <a:rPr dirty="0"/>
              <a:t> </a:t>
            </a:r>
            <a:r>
              <a:rPr dirty="0" err="1"/>
              <a:t>kan</a:t>
            </a:r>
            <a:r>
              <a:rPr dirty="0"/>
              <a:t> </a:t>
            </a:r>
            <a:r>
              <a:rPr dirty="0" err="1"/>
              <a:t>samordningen</a:t>
            </a:r>
            <a:r>
              <a:rPr dirty="0"/>
              <a:t> i sig </a:t>
            </a:r>
            <a:r>
              <a:rPr dirty="0" err="1"/>
              <a:t>innebära</a:t>
            </a:r>
            <a:r>
              <a:rPr dirty="0"/>
              <a:t> </a:t>
            </a:r>
            <a:r>
              <a:rPr dirty="0" err="1"/>
              <a:t>att</a:t>
            </a:r>
            <a:r>
              <a:rPr dirty="0"/>
              <a:t> </a:t>
            </a:r>
            <a:r>
              <a:rPr dirty="0" err="1"/>
              <a:t>personens</a:t>
            </a:r>
            <a:r>
              <a:rPr dirty="0"/>
              <a:t> </a:t>
            </a:r>
            <a:r>
              <a:rPr dirty="0" err="1"/>
              <a:t>behov</a:t>
            </a:r>
            <a:r>
              <a:rPr dirty="0"/>
              <a:t> </a:t>
            </a:r>
            <a:r>
              <a:rPr dirty="0" err="1"/>
              <a:t>blir</a:t>
            </a:r>
            <a:r>
              <a:rPr dirty="0"/>
              <a:t> </a:t>
            </a:r>
            <a:r>
              <a:rPr dirty="0" err="1"/>
              <a:t>tillgodosedda</a:t>
            </a:r>
            <a:r>
              <a:rPr dirty="0"/>
              <a:t> </a:t>
            </a:r>
            <a:r>
              <a:rPr dirty="0" err="1"/>
              <a:t>och</a:t>
            </a:r>
            <a:r>
              <a:rPr dirty="0"/>
              <a:t> </a:t>
            </a:r>
            <a:r>
              <a:rPr dirty="0" err="1"/>
              <a:t>försämring</a:t>
            </a:r>
            <a:r>
              <a:rPr dirty="0"/>
              <a:t> </a:t>
            </a:r>
            <a:r>
              <a:rPr dirty="0" err="1"/>
              <a:t>kan</a:t>
            </a:r>
            <a:r>
              <a:rPr dirty="0"/>
              <a:t> </a:t>
            </a:r>
            <a:r>
              <a:rPr dirty="0" err="1"/>
              <a:t>undvikas</a:t>
            </a:r>
            <a:r>
              <a:rPr dirty="0"/>
              <a:t>. SIP ska </a:t>
            </a:r>
            <a:r>
              <a:rPr dirty="0" err="1"/>
              <a:t>även</a:t>
            </a:r>
            <a:r>
              <a:rPr dirty="0"/>
              <a:t> </a:t>
            </a:r>
            <a:r>
              <a:rPr dirty="0" err="1"/>
              <a:t>användas</a:t>
            </a:r>
            <a:r>
              <a:rPr dirty="0"/>
              <a:t> vid </a:t>
            </a:r>
            <a:r>
              <a:rPr dirty="0" err="1"/>
              <a:t>utskrivning</a:t>
            </a:r>
            <a:r>
              <a:rPr dirty="0"/>
              <a:t> </a:t>
            </a:r>
            <a:r>
              <a:rPr dirty="0" err="1"/>
              <a:t>från</a:t>
            </a:r>
            <a:r>
              <a:rPr dirty="0"/>
              <a:t> </a:t>
            </a:r>
            <a:r>
              <a:rPr dirty="0" err="1"/>
              <a:t>slutenvård</a:t>
            </a:r>
            <a:r>
              <a:rPr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xfrm>
            <a:off x="381000" y="685800"/>
            <a:ext cx="6096000" cy="3429000"/>
          </a:xfrm>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r>
              <a:rPr dirty="0"/>
              <a:t>Du </a:t>
            </a:r>
            <a:r>
              <a:rPr dirty="0" err="1"/>
              <a:t>som</a:t>
            </a:r>
            <a:r>
              <a:rPr dirty="0"/>
              <a:t> </a:t>
            </a:r>
            <a:r>
              <a:rPr lang="sv-SE" dirty="0"/>
              <a:t>möter äldre och deras anhöriga</a:t>
            </a:r>
            <a:r>
              <a:rPr dirty="0"/>
              <a:t> </a:t>
            </a:r>
            <a:r>
              <a:rPr dirty="0" err="1"/>
              <a:t>kan</a:t>
            </a:r>
            <a:r>
              <a:rPr dirty="0"/>
              <a:t> </a:t>
            </a:r>
            <a:r>
              <a:rPr dirty="0" err="1"/>
              <a:t>påverka</a:t>
            </a:r>
            <a:r>
              <a:rPr dirty="0"/>
              <a:t> </a:t>
            </a:r>
            <a:r>
              <a:rPr dirty="0" err="1"/>
              <a:t>situationen</a:t>
            </a:r>
            <a:r>
              <a:rPr dirty="0"/>
              <a:t> </a:t>
            </a:r>
            <a:r>
              <a:rPr dirty="0" err="1"/>
              <a:t>så</a:t>
            </a:r>
            <a:r>
              <a:rPr dirty="0"/>
              <a:t> </a:t>
            </a:r>
            <a:r>
              <a:rPr dirty="0" err="1"/>
              <a:t>att</a:t>
            </a:r>
            <a:r>
              <a:rPr dirty="0"/>
              <a:t> </a:t>
            </a:r>
            <a:r>
              <a:rPr dirty="0" err="1"/>
              <a:t>fler</a:t>
            </a:r>
            <a:r>
              <a:rPr dirty="0"/>
              <a:t> </a:t>
            </a:r>
            <a:r>
              <a:rPr dirty="0" err="1"/>
              <a:t>personer</a:t>
            </a:r>
            <a:r>
              <a:rPr dirty="0"/>
              <a:t> </a:t>
            </a:r>
            <a:r>
              <a:rPr dirty="0" err="1"/>
              <a:t>får</a:t>
            </a:r>
            <a:r>
              <a:rPr dirty="0"/>
              <a:t> SIP. </a:t>
            </a:r>
            <a:r>
              <a:rPr lang="sv-SE" dirty="0"/>
              <a:t>Här har vi listat ett par exempel på vad ni kan göra i er organisation men diskutera gärna andra aktiviteter.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rPr dirty="0"/>
              <a:t>Till dig </a:t>
            </a:r>
            <a:r>
              <a:rPr dirty="0" err="1"/>
              <a:t>som</a:t>
            </a:r>
            <a:r>
              <a:rPr dirty="0"/>
              <a:t> </a:t>
            </a:r>
            <a:r>
              <a:rPr dirty="0" err="1"/>
              <a:t>utbildar</a:t>
            </a:r>
            <a:r>
              <a:rPr dirty="0"/>
              <a:t> </a:t>
            </a:r>
          </a:p>
          <a:p>
            <a:r>
              <a:rPr dirty="0" err="1"/>
              <a:t>Här</a:t>
            </a:r>
            <a:r>
              <a:rPr dirty="0"/>
              <a:t> </a:t>
            </a:r>
            <a:r>
              <a:rPr dirty="0" err="1"/>
              <a:t>finns</a:t>
            </a:r>
            <a:r>
              <a:rPr dirty="0"/>
              <a:t> </a:t>
            </a:r>
            <a:r>
              <a:rPr dirty="0" err="1"/>
              <a:t>möjlighet</a:t>
            </a:r>
            <a:r>
              <a:rPr dirty="0"/>
              <a:t> </a:t>
            </a:r>
            <a:r>
              <a:rPr dirty="0" err="1"/>
              <a:t>för</a:t>
            </a:r>
            <a:r>
              <a:rPr dirty="0"/>
              <a:t> dig </a:t>
            </a:r>
            <a:r>
              <a:rPr dirty="0" err="1"/>
              <a:t>som</a:t>
            </a:r>
            <a:r>
              <a:rPr dirty="0"/>
              <a:t> </a:t>
            </a:r>
            <a:r>
              <a:rPr dirty="0" err="1"/>
              <a:t>utbildar</a:t>
            </a:r>
            <a:r>
              <a:rPr dirty="0"/>
              <a:t> </a:t>
            </a:r>
            <a:r>
              <a:rPr dirty="0" err="1"/>
              <a:t>att</a:t>
            </a:r>
            <a:r>
              <a:rPr dirty="0"/>
              <a:t> </a:t>
            </a:r>
            <a:r>
              <a:rPr dirty="0" err="1"/>
              <a:t>skriva</a:t>
            </a:r>
            <a:r>
              <a:rPr dirty="0"/>
              <a:t> in de </a:t>
            </a:r>
            <a:r>
              <a:rPr dirty="0" err="1"/>
              <a:t>frågor</a:t>
            </a:r>
            <a:r>
              <a:rPr dirty="0"/>
              <a:t> </a:t>
            </a:r>
            <a:r>
              <a:rPr dirty="0" err="1"/>
              <a:t>som</a:t>
            </a:r>
            <a:r>
              <a:rPr dirty="0"/>
              <a:t> </a:t>
            </a:r>
            <a:r>
              <a:rPr dirty="0" err="1"/>
              <a:t>är</a:t>
            </a:r>
            <a:r>
              <a:rPr dirty="0"/>
              <a:t> </a:t>
            </a:r>
            <a:r>
              <a:rPr dirty="0" err="1"/>
              <a:t>aktuella</a:t>
            </a:r>
            <a:r>
              <a:rPr dirty="0"/>
              <a:t> </a:t>
            </a:r>
            <a:r>
              <a:rPr dirty="0" err="1"/>
              <a:t>att</a:t>
            </a:r>
            <a:r>
              <a:rPr dirty="0"/>
              <a:t> </a:t>
            </a:r>
            <a:r>
              <a:rPr dirty="0" err="1"/>
              <a:t>diskutera</a:t>
            </a:r>
            <a:r>
              <a:rPr dirty="0"/>
              <a:t> </a:t>
            </a:r>
            <a:r>
              <a:rPr lang="sv-SE" dirty="0"/>
              <a:t>i din organisation.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403054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381000" y="685800"/>
            <a:ext cx="6096000" cy="3429000"/>
          </a:xfrm>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pPr>
              <a:defRPr b="1"/>
            </a:pPr>
            <a:r>
              <a:rPr dirty="0" err="1"/>
              <a:t>Myndigheten</a:t>
            </a:r>
            <a:r>
              <a:rPr dirty="0"/>
              <a:t> </a:t>
            </a:r>
            <a:r>
              <a:rPr dirty="0" err="1"/>
              <a:t>för</a:t>
            </a:r>
            <a:r>
              <a:rPr dirty="0"/>
              <a:t> </a:t>
            </a:r>
            <a:r>
              <a:rPr dirty="0" err="1"/>
              <a:t>vårdanalys</a:t>
            </a:r>
            <a:r>
              <a:rPr dirty="0"/>
              <a:t> </a:t>
            </a:r>
            <a:r>
              <a:rPr b="0" dirty="0" err="1"/>
              <a:t>uppskattade</a:t>
            </a:r>
            <a:r>
              <a:rPr b="0" dirty="0"/>
              <a:t> i </a:t>
            </a:r>
            <a:r>
              <a:rPr b="0" dirty="0" err="1"/>
              <a:t>en</a:t>
            </a:r>
            <a:r>
              <a:rPr b="0" dirty="0"/>
              <a:t> </a:t>
            </a:r>
            <a:r>
              <a:rPr b="0" dirty="0" err="1"/>
              <a:t>kartläggning</a:t>
            </a:r>
            <a:r>
              <a:rPr b="0" dirty="0"/>
              <a:t> </a:t>
            </a:r>
            <a:r>
              <a:rPr b="0" dirty="0" err="1"/>
              <a:t>som</a:t>
            </a:r>
            <a:r>
              <a:rPr b="0" dirty="0"/>
              <a:t> </a:t>
            </a:r>
            <a:r>
              <a:rPr b="0" dirty="0" err="1"/>
              <a:t>presenterades</a:t>
            </a:r>
            <a:r>
              <a:rPr b="0" dirty="0"/>
              <a:t> i </a:t>
            </a:r>
            <a:r>
              <a:rPr b="0" dirty="0" err="1"/>
              <a:t>rapporten</a:t>
            </a:r>
            <a:r>
              <a:rPr b="0" dirty="0"/>
              <a:t>  </a:t>
            </a:r>
            <a:r>
              <a:rPr dirty="0" err="1"/>
              <a:t>Samordnad</a:t>
            </a:r>
            <a:r>
              <a:rPr dirty="0"/>
              <a:t> </a:t>
            </a:r>
            <a:r>
              <a:rPr dirty="0" err="1"/>
              <a:t>vård</a:t>
            </a:r>
            <a:r>
              <a:rPr dirty="0"/>
              <a:t> </a:t>
            </a:r>
            <a:r>
              <a:rPr dirty="0" err="1"/>
              <a:t>och</a:t>
            </a:r>
            <a:r>
              <a:rPr dirty="0"/>
              <a:t> </a:t>
            </a:r>
            <a:r>
              <a:rPr dirty="0" err="1"/>
              <a:t>omsorg</a:t>
            </a:r>
            <a:r>
              <a:rPr dirty="0"/>
              <a:t> </a:t>
            </a:r>
            <a:r>
              <a:rPr dirty="0" err="1"/>
              <a:t>En</a:t>
            </a:r>
            <a:r>
              <a:rPr dirty="0"/>
              <a:t> </a:t>
            </a:r>
            <a:r>
              <a:rPr dirty="0" err="1"/>
              <a:t>analys</a:t>
            </a:r>
            <a:r>
              <a:rPr dirty="0"/>
              <a:t> av </a:t>
            </a:r>
            <a:r>
              <a:rPr dirty="0" err="1"/>
              <a:t>samordningsutmaningar</a:t>
            </a:r>
            <a:r>
              <a:rPr dirty="0"/>
              <a:t> i </a:t>
            </a:r>
            <a:r>
              <a:rPr dirty="0" err="1"/>
              <a:t>ett</a:t>
            </a:r>
            <a:r>
              <a:rPr dirty="0"/>
              <a:t> </a:t>
            </a:r>
            <a:r>
              <a:rPr dirty="0" err="1"/>
              <a:t>fragmenterat</a:t>
            </a:r>
            <a:r>
              <a:rPr dirty="0"/>
              <a:t> </a:t>
            </a:r>
            <a:r>
              <a:rPr dirty="0" err="1"/>
              <a:t>vård</a:t>
            </a:r>
            <a:r>
              <a:rPr dirty="0"/>
              <a:t>- </a:t>
            </a:r>
            <a:r>
              <a:rPr dirty="0" err="1"/>
              <a:t>och</a:t>
            </a:r>
            <a:r>
              <a:rPr dirty="0"/>
              <a:t> </a:t>
            </a:r>
            <a:r>
              <a:rPr dirty="0" err="1"/>
              <a:t>omsorgssystem</a:t>
            </a:r>
            <a:r>
              <a:rPr b="0" dirty="0"/>
              <a:t> (PM 2016:1) </a:t>
            </a:r>
            <a:r>
              <a:rPr b="0" dirty="0" err="1"/>
              <a:t>att</a:t>
            </a:r>
            <a:r>
              <a:rPr b="0" dirty="0"/>
              <a:t> det </a:t>
            </a:r>
            <a:r>
              <a:rPr b="0" dirty="0" err="1"/>
              <a:t>då</a:t>
            </a:r>
            <a:r>
              <a:rPr b="0" dirty="0"/>
              <a:t> </a:t>
            </a:r>
            <a:r>
              <a:rPr b="0" dirty="0" err="1"/>
              <a:t>fanns</a:t>
            </a:r>
            <a:r>
              <a:rPr b="0" dirty="0"/>
              <a:t> ca 1 </a:t>
            </a:r>
            <a:r>
              <a:rPr b="0" dirty="0" err="1"/>
              <a:t>miljon</a:t>
            </a:r>
            <a:r>
              <a:rPr b="0" dirty="0"/>
              <a:t> </a:t>
            </a:r>
            <a:r>
              <a:rPr b="0" dirty="0" err="1"/>
              <a:t>personer</a:t>
            </a:r>
            <a:r>
              <a:rPr b="0" dirty="0"/>
              <a:t> i Sverige </a:t>
            </a:r>
            <a:r>
              <a:rPr b="0" dirty="0" err="1"/>
              <a:t>som</a:t>
            </a:r>
            <a:r>
              <a:rPr b="0" dirty="0"/>
              <a:t> har </a:t>
            </a:r>
            <a:r>
              <a:rPr b="0" dirty="0" err="1"/>
              <a:t>ett</a:t>
            </a:r>
            <a:r>
              <a:rPr b="0" dirty="0"/>
              <a:t> </a:t>
            </a:r>
            <a:r>
              <a:rPr b="0" dirty="0" err="1"/>
              <a:t>komplext</a:t>
            </a:r>
            <a:r>
              <a:rPr b="0" dirty="0"/>
              <a:t> </a:t>
            </a:r>
            <a:r>
              <a:rPr b="0" dirty="0" err="1"/>
              <a:t>samordningsbehov</a:t>
            </a:r>
            <a:r>
              <a:rPr b="0" dirty="0"/>
              <a:t>. </a:t>
            </a:r>
          </a:p>
          <a:p>
            <a:endParaRPr lang="sv-SE" dirty="0"/>
          </a:p>
          <a:p>
            <a:r>
              <a:rPr dirty="0" err="1"/>
              <a:t>För</a:t>
            </a:r>
            <a:r>
              <a:rPr dirty="0"/>
              <a:t> dessa </a:t>
            </a:r>
            <a:r>
              <a:rPr dirty="0" err="1"/>
              <a:t>är</a:t>
            </a:r>
            <a:r>
              <a:rPr dirty="0"/>
              <a:t> </a:t>
            </a:r>
            <a:r>
              <a:rPr dirty="0" err="1"/>
              <a:t>stöd</a:t>
            </a:r>
            <a:r>
              <a:rPr dirty="0"/>
              <a:t> </a:t>
            </a:r>
            <a:r>
              <a:rPr dirty="0" err="1"/>
              <a:t>som</a:t>
            </a:r>
            <a:r>
              <a:rPr dirty="0"/>
              <a:t> </a:t>
            </a:r>
            <a:r>
              <a:rPr dirty="0" err="1"/>
              <a:t>förenklar</a:t>
            </a:r>
            <a:r>
              <a:rPr dirty="0"/>
              <a:t> </a:t>
            </a:r>
            <a:r>
              <a:rPr dirty="0" err="1"/>
              <a:t>samordningen</a:t>
            </a:r>
            <a:r>
              <a:rPr dirty="0"/>
              <a:t> </a:t>
            </a:r>
            <a:r>
              <a:rPr dirty="0" err="1"/>
              <a:t>särskilt</a:t>
            </a:r>
            <a:r>
              <a:rPr dirty="0"/>
              <a:t> </a:t>
            </a:r>
            <a:r>
              <a:rPr dirty="0" err="1"/>
              <a:t>viktigt</a:t>
            </a:r>
            <a:r>
              <a:rPr dirty="0"/>
              <a:t>. </a:t>
            </a:r>
          </a:p>
          <a:p>
            <a:endParaRPr dirty="0"/>
          </a:p>
          <a:p>
            <a:r>
              <a:rPr dirty="0"/>
              <a:t>Det </a:t>
            </a:r>
            <a:r>
              <a:rPr dirty="0" err="1"/>
              <a:t>gäller</a:t>
            </a:r>
            <a:r>
              <a:rPr dirty="0"/>
              <a:t> </a:t>
            </a:r>
            <a:r>
              <a:rPr dirty="0" err="1"/>
              <a:t>exempelvis</a:t>
            </a:r>
            <a:r>
              <a:rPr dirty="0"/>
              <a:t> </a:t>
            </a:r>
            <a:r>
              <a:rPr dirty="0" err="1"/>
              <a:t>grupper</a:t>
            </a:r>
            <a:r>
              <a:rPr dirty="0"/>
              <a:t> </a:t>
            </a:r>
            <a:r>
              <a:rPr dirty="0" err="1"/>
              <a:t>som</a:t>
            </a:r>
            <a:r>
              <a:rPr dirty="0"/>
              <a:t> :</a:t>
            </a:r>
          </a:p>
          <a:p>
            <a:r>
              <a:rPr dirty="0" err="1"/>
              <a:t>Mest</a:t>
            </a:r>
            <a:r>
              <a:rPr dirty="0"/>
              <a:t> </a:t>
            </a:r>
            <a:r>
              <a:rPr dirty="0" err="1"/>
              <a:t>sjuka</a:t>
            </a:r>
            <a:r>
              <a:rPr dirty="0"/>
              <a:t> </a:t>
            </a:r>
            <a:r>
              <a:rPr dirty="0" err="1"/>
              <a:t>äldre</a:t>
            </a:r>
            <a:r>
              <a:rPr dirty="0"/>
              <a:t>, </a:t>
            </a:r>
          </a:p>
          <a:p>
            <a:r>
              <a:rPr dirty="0" err="1"/>
              <a:t>Kroniskt</a:t>
            </a:r>
            <a:r>
              <a:rPr dirty="0"/>
              <a:t> </a:t>
            </a:r>
            <a:r>
              <a:rPr dirty="0" err="1"/>
              <a:t>sjuka</a:t>
            </a:r>
            <a:r>
              <a:rPr dirty="0"/>
              <a:t> </a:t>
            </a:r>
            <a:r>
              <a:rPr dirty="0" err="1"/>
              <a:t>personer</a:t>
            </a:r>
            <a:r>
              <a:rPr dirty="0"/>
              <a:t>,</a:t>
            </a:r>
          </a:p>
          <a:p>
            <a:r>
              <a:rPr dirty="0" err="1"/>
              <a:t>Personer</a:t>
            </a:r>
            <a:r>
              <a:rPr dirty="0"/>
              <a:t> med </a:t>
            </a:r>
            <a:r>
              <a:rPr dirty="0" err="1"/>
              <a:t>allvarlig</a:t>
            </a:r>
            <a:r>
              <a:rPr dirty="0"/>
              <a:t> </a:t>
            </a:r>
            <a:r>
              <a:rPr dirty="0" err="1"/>
              <a:t>psykisk</a:t>
            </a:r>
            <a:r>
              <a:rPr dirty="0"/>
              <a:t> </a:t>
            </a:r>
            <a:r>
              <a:rPr dirty="0" err="1"/>
              <a:t>och</a:t>
            </a:r>
            <a:r>
              <a:rPr dirty="0"/>
              <a:t> </a:t>
            </a:r>
            <a:r>
              <a:rPr dirty="0" err="1"/>
              <a:t>somatisk</a:t>
            </a:r>
            <a:r>
              <a:rPr dirty="0"/>
              <a:t> </a:t>
            </a:r>
            <a:r>
              <a:rPr dirty="0" err="1"/>
              <a:t>samsjuklighet</a:t>
            </a:r>
            <a:r>
              <a:rPr dirty="0"/>
              <a:t>, </a:t>
            </a:r>
          </a:p>
          <a:p>
            <a:r>
              <a:rPr dirty="0"/>
              <a:t>Barn med </a:t>
            </a:r>
            <a:r>
              <a:rPr dirty="0" err="1"/>
              <a:t>funktionsnedsättning</a:t>
            </a:r>
            <a:r>
              <a:rPr dirty="0"/>
              <a:t> </a:t>
            </a:r>
            <a:r>
              <a:rPr dirty="0" err="1"/>
              <a:t>och</a:t>
            </a:r>
            <a:endParaRPr dirty="0"/>
          </a:p>
          <a:p>
            <a:r>
              <a:rPr dirty="0" err="1"/>
              <a:t>Personer</a:t>
            </a:r>
            <a:r>
              <a:rPr dirty="0"/>
              <a:t> </a:t>
            </a:r>
            <a:r>
              <a:rPr dirty="0" err="1"/>
              <a:t>som</a:t>
            </a:r>
            <a:r>
              <a:rPr dirty="0"/>
              <a:t> </a:t>
            </a:r>
            <a:r>
              <a:rPr dirty="0" err="1"/>
              <a:t>är</a:t>
            </a:r>
            <a:r>
              <a:rPr dirty="0"/>
              <a:t> </a:t>
            </a:r>
            <a:r>
              <a:rPr dirty="0" err="1"/>
              <a:t>utsatta</a:t>
            </a:r>
            <a:r>
              <a:rPr dirty="0"/>
              <a:t> </a:t>
            </a:r>
            <a:r>
              <a:rPr dirty="0" err="1"/>
              <a:t>för</a:t>
            </a:r>
            <a:r>
              <a:rPr dirty="0"/>
              <a:t> </a:t>
            </a:r>
            <a:r>
              <a:rPr dirty="0" err="1"/>
              <a:t>våld</a:t>
            </a:r>
            <a:r>
              <a:rPr dirty="0"/>
              <a:t> i </a:t>
            </a:r>
            <a:r>
              <a:rPr dirty="0" err="1"/>
              <a:t>nära</a:t>
            </a:r>
            <a:r>
              <a:rPr dirty="0"/>
              <a:t> </a:t>
            </a:r>
            <a:r>
              <a:rPr dirty="0" err="1"/>
              <a:t>relationer</a:t>
            </a:r>
            <a:r>
              <a:rPr dirty="0"/>
              <a:t> </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t>Nu ska vi se filmen ”SIP på 3 minuter” </a:t>
            </a:r>
          </a:p>
        </p:txBody>
      </p:sp>
    </p:spTree>
    <p:extLst>
      <p:ext uri="{BB962C8B-B14F-4D97-AF65-F5344CB8AC3E}">
        <p14:creationId xmlns:p14="http://schemas.microsoft.com/office/powerpoint/2010/main" val="180196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381000" y="685800"/>
            <a:ext cx="6096000" cy="3429000"/>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pPr>
              <a:defRPr b="1"/>
            </a:pPr>
            <a:r>
              <a:rPr lang="sv-SE" dirty="0"/>
              <a:t>Kartan visar exempel på aktörer och insatser som äldre kan komma att stöta på i sin vardag</a:t>
            </a:r>
            <a:endParaRPr dirty="0"/>
          </a:p>
          <a:p>
            <a:endParaRPr lang="sv-SE" sz="1200" i="0" dirty="0">
              <a:effectLst/>
              <a:latin typeface="+mj-lt"/>
              <a:ea typeface="+mj-ea"/>
              <a:cs typeface="+mj-cs"/>
              <a:sym typeface="Calibri"/>
            </a:endParaRPr>
          </a:p>
          <a:p>
            <a:r>
              <a:rPr lang="sv-SE" sz="1200" i="0" dirty="0">
                <a:effectLst/>
                <a:latin typeface="+mj-lt"/>
                <a:ea typeface="+mj-ea"/>
                <a:cs typeface="+mj-cs"/>
                <a:sym typeface="Calibri"/>
              </a:rPr>
              <a:t>Den äldre kan ha många olika personer runt sig i sin vardag. Dom kommer ofta från olika huvudmän landsting/regioner och kommuner, men även olika  professioner från samma huvudman. Dom styrs många gånger av olika lagstiftningar, varierande budgetar och i bland också olika politiska ledningar. Men det finns även många andra nätverk runt den äldre som är viktiga att känna till och som behöver samordna sina insatserna för att personernas behov ska tillgodoses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xfrm>
            <a:off x="381000" y="685800"/>
            <a:ext cx="6096000" cy="3429000"/>
          </a:xfrm>
          <a:prstGeom prst="rect">
            <a:avLst/>
          </a:prstGeom>
        </p:spPr>
        <p:txBody>
          <a:bodyPr/>
          <a:lstStyle/>
          <a:p>
            <a:endParaRPr/>
          </a:p>
        </p:txBody>
      </p:sp>
      <p:sp>
        <p:nvSpPr>
          <p:cNvPr id="328" name="Shape 32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xfrm>
            <a:off x="381000" y="685800"/>
            <a:ext cx="6096000" cy="3429000"/>
          </a:xfrm>
          <a:prstGeom prst="rect">
            <a:avLst/>
          </a:prstGeom>
        </p:spPr>
        <p:txBody>
          <a:bodyPr/>
          <a:lstStyle/>
          <a:p>
            <a:endParaRPr/>
          </a:p>
        </p:txBody>
      </p:sp>
      <p:sp>
        <p:nvSpPr>
          <p:cNvPr id="328" name="Shape 328"/>
          <p:cNvSpPr>
            <a:spLocks noGrp="1"/>
          </p:cNvSpPr>
          <p:nvPr>
            <p:ph type="body" sz="quarter" idx="1"/>
          </p:nvPr>
        </p:nvSpPr>
        <p:spPr>
          <a:prstGeom prst="rect">
            <a:avLst/>
          </a:prstGeom>
        </p:spPr>
        <p:txBody>
          <a:bodyPr/>
          <a:lstStyle/>
          <a:p>
            <a:pPr>
              <a:defRPr b="1"/>
            </a:pPr>
            <a:r>
              <a:rPr dirty="0" err="1"/>
              <a:t>Effekter</a:t>
            </a:r>
            <a:r>
              <a:rPr dirty="0"/>
              <a:t> vi </a:t>
            </a:r>
            <a:r>
              <a:rPr dirty="0" err="1"/>
              <a:t>alltför</a:t>
            </a:r>
            <a:r>
              <a:rPr dirty="0"/>
              <a:t> </a:t>
            </a:r>
            <a:r>
              <a:rPr dirty="0" err="1"/>
              <a:t>ofta</a:t>
            </a:r>
            <a:r>
              <a:rPr dirty="0"/>
              <a:t> ser </a:t>
            </a:r>
            <a:r>
              <a:rPr dirty="0" err="1"/>
              <a:t>när</a:t>
            </a:r>
            <a:r>
              <a:rPr dirty="0"/>
              <a:t> </a:t>
            </a:r>
            <a:r>
              <a:rPr dirty="0" err="1"/>
              <a:t>samverkan</a:t>
            </a:r>
            <a:r>
              <a:rPr dirty="0"/>
              <a:t> </a:t>
            </a:r>
            <a:r>
              <a:rPr dirty="0" err="1"/>
              <a:t>inte</a:t>
            </a:r>
            <a:r>
              <a:rPr dirty="0"/>
              <a:t> </a:t>
            </a:r>
            <a:r>
              <a:rPr dirty="0" err="1"/>
              <a:t>fungerar</a:t>
            </a:r>
            <a:r>
              <a:rPr dirty="0"/>
              <a:t> </a:t>
            </a:r>
            <a:r>
              <a:rPr dirty="0" err="1"/>
              <a:t>är</a:t>
            </a:r>
            <a:r>
              <a:rPr dirty="0"/>
              <a:t> </a:t>
            </a:r>
            <a:r>
              <a:rPr dirty="0" err="1"/>
              <a:t>att</a:t>
            </a:r>
            <a:r>
              <a:rPr dirty="0"/>
              <a:t>:</a:t>
            </a:r>
          </a:p>
          <a:p>
            <a:r>
              <a:rPr dirty="0"/>
              <a:t>Patient/</a:t>
            </a:r>
            <a:r>
              <a:rPr dirty="0" err="1"/>
              <a:t>brukare</a:t>
            </a:r>
            <a:r>
              <a:rPr dirty="0"/>
              <a:t> </a:t>
            </a:r>
            <a:r>
              <a:rPr dirty="0" err="1"/>
              <a:t>får</a:t>
            </a:r>
            <a:r>
              <a:rPr dirty="0"/>
              <a:t> </a:t>
            </a:r>
            <a:r>
              <a:rPr dirty="0" err="1"/>
              <a:t>själva</a:t>
            </a:r>
            <a:r>
              <a:rPr dirty="0"/>
              <a:t> </a:t>
            </a:r>
            <a:r>
              <a:rPr dirty="0" err="1"/>
              <a:t>koordinera</a:t>
            </a:r>
            <a:r>
              <a:rPr dirty="0"/>
              <a:t> </a:t>
            </a:r>
            <a:r>
              <a:rPr dirty="0" err="1"/>
              <a:t>insatser</a:t>
            </a:r>
            <a:r>
              <a:rPr dirty="0"/>
              <a:t> </a:t>
            </a:r>
            <a:r>
              <a:rPr dirty="0" err="1"/>
              <a:t>för</a:t>
            </a:r>
            <a:r>
              <a:rPr dirty="0"/>
              <a:t> </a:t>
            </a:r>
            <a:r>
              <a:rPr dirty="0" err="1"/>
              <a:t>att</a:t>
            </a:r>
            <a:r>
              <a:rPr dirty="0"/>
              <a:t> </a:t>
            </a:r>
            <a:r>
              <a:rPr dirty="0" err="1"/>
              <a:t>få</a:t>
            </a:r>
            <a:r>
              <a:rPr dirty="0"/>
              <a:t> </a:t>
            </a:r>
            <a:r>
              <a:rPr dirty="0" err="1"/>
              <a:t>sina</a:t>
            </a:r>
            <a:r>
              <a:rPr dirty="0"/>
              <a:t> </a:t>
            </a:r>
            <a:r>
              <a:rPr dirty="0" err="1"/>
              <a:t>behov</a:t>
            </a:r>
            <a:r>
              <a:rPr dirty="0"/>
              <a:t> </a:t>
            </a:r>
            <a:r>
              <a:rPr dirty="0" err="1"/>
              <a:t>tillgodosedda</a:t>
            </a:r>
            <a:r>
              <a:rPr dirty="0"/>
              <a:t>. </a:t>
            </a:r>
          </a:p>
          <a:p>
            <a:r>
              <a:rPr dirty="0"/>
              <a:t>Patient/</a:t>
            </a:r>
            <a:r>
              <a:rPr dirty="0" err="1"/>
              <a:t>brukare</a:t>
            </a:r>
            <a:r>
              <a:rPr dirty="0"/>
              <a:t> </a:t>
            </a:r>
            <a:r>
              <a:rPr dirty="0" err="1"/>
              <a:t>överför</a:t>
            </a:r>
            <a:r>
              <a:rPr dirty="0"/>
              <a:t> information </a:t>
            </a:r>
            <a:r>
              <a:rPr dirty="0" err="1"/>
              <a:t>från</a:t>
            </a:r>
            <a:r>
              <a:rPr dirty="0"/>
              <a:t> </a:t>
            </a:r>
            <a:r>
              <a:rPr dirty="0" err="1"/>
              <a:t>andra</a:t>
            </a:r>
            <a:r>
              <a:rPr dirty="0"/>
              <a:t> </a:t>
            </a:r>
            <a:r>
              <a:rPr dirty="0" err="1"/>
              <a:t>vårdkontakter</a:t>
            </a:r>
            <a:r>
              <a:rPr dirty="0"/>
              <a:t>, risk </a:t>
            </a:r>
            <a:r>
              <a:rPr dirty="0" err="1"/>
              <a:t>finns</a:t>
            </a:r>
            <a:r>
              <a:rPr dirty="0"/>
              <a:t> </a:t>
            </a:r>
            <a:r>
              <a:rPr dirty="0" err="1"/>
              <a:t>för</a:t>
            </a:r>
            <a:r>
              <a:rPr dirty="0"/>
              <a:t> </a:t>
            </a:r>
            <a:r>
              <a:rPr dirty="0" err="1"/>
              <a:t>felaktiga</a:t>
            </a:r>
            <a:r>
              <a:rPr dirty="0"/>
              <a:t> </a:t>
            </a:r>
            <a:r>
              <a:rPr dirty="0" err="1"/>
              <a:t>beslut</a:t>
            </a:r>
            <a:r>
              <a:rPr dirty="0"/>
              <a:t>. </a:t>
            </a:r>
          </a:p>
          <a:p>
            <a:r>
              <a:rPr dirty="0" err="1"/>
              <a:t>Olika</a:t>
            </a:r>
            <a:r>
              <a:rPr dirty="0"/>
              <a:t> </a:t>
            </a:r>
            <a:r>
              <a:rPr dirty="0" err="1"/>
              <a:t>råd</a:t>
            </a:r>
            <a:r>
              <a:rPr dirty="0"/>
              <a:t> </a:t>
            </a:r>
            <a:r>
              <a:rPr dirty="0" err="1"/>
              <a:t>ges</a:t>
            </a:r>
            <a:r>
              <a:rPr dirty="0"/>
              <a:t> </a:t>
            </a:r>
            <a:r>
              <a:rPr dirty="0" err="1"/>
              <a:t>från</a:t>
            </a:r>
            <a:r>
              <a:rPr dirty="0"/>
              <a:t> </a:t>
            </a:r>
            <a:r>
              <a:rPr dirty="0" err="1"/>
              <a:t>olika</a:t>
            </a:r>
            <a:r>
              <a:rPr dirty="0"/>
              <a:t> </a:t>
            </a:r>
            <a:r>
              <a:rPr dirty="0" err="1"/>
              <a:t>personer</a:t>
            </a:r>
            <a:r>
              <a:rPr dirty="0"/>
              <a:t> -  </a:t>
            </a:r>
            <a:r>
              <a:rPr dirty="0" err="1"/>
              <a:t>ingen</a:t>
            </a:r>
            <a:r>
              <a:rPr dirty="0"/>
              <a:t> har </a:t>
            </a:r>
            <a:r>
              <a:rPr dirty="0" err="1"/>
              <a:t>en</a:t>
            </a:r>
            <a:r>
              <a:rPr dirty="0"/>
              <a:t> </a:t>
            </a:r>
            <a:r>
              <a:rPr dirty="0" err="1"/>
              <a:t>samlad</a:t>
            </a:r>
            <a:r>
              <a:rPr dirty="0"/>
              <a:t> </a:t>
            </a:r>
            <a:r>
              <a:rPr dirty="0" err="1"/>
              <a:t>bild</a:t>
            </a:r>
            <a:r>
              <a:rPr dirty="0"/>
              <a:t> av </a:t>
            </a:r>
            <a:r>
              <a:rPr dirty="0" err="1"/>
              <a:t>personens</a:t>
            </a:r>
            <a:r>
              <a:rPr dirty="0"/>
              <a:t> </a:t>
            </a:r>
            <a:r>
              <a:rPr dirty="0" err="1"/>
              <a:t>behov</a:t>
            </a:r>
            <a:r>
              <a:rPr dirty="0"/>
              <a:t>. </a:t>
            </a:r>
          </a:p>
          <a:p>
            <a:r>
              <a:rPr dirty="0" err="1"/>
              <a:t>Patienten</a:t>
            </a:r>
            <a:r>
              <a:rPr dirty="0"/>
              <a:t> </a:t>
            </a:r>
            <a:r>
              <a:rPr dirty="0" err="1"/>
              <a:t>kan</a:t>
            </a:r>
            <a:r>
              <a:rPr dirty="0"/>
              <a:t> </a:t>
            </a:r>
            <a:r>
              <a:rPr dirty="0" err="1"/>
              <a:t>få</a:t>
            </a:r>
            <a:r>
              <a:rPr dirty="0"/>
              <a:t> </a:t>
            </a:r>
            <a:r>
              <a:rPr dirty="0" err="1"/>
              <a:t>upprepa</a:t>
            </a:r>
            <a:r>
              <a:rPr dirty="0"/>
              <a:t> </a:t>
            </a:r>
            <a:r>
              <a:rPr dirty="0" err="1"/>
              <a:t>medicinska</a:t>
            </a:r>
            <a:r>
              <a:rPr dirty="0"/>
              <a:t> tester </a:t>
            </a:r>
            <a:r>
              <a:rPr dirty="0" err="1"/>
              <a:t>eller</a:t>
            </a:r>
            <a:r>
              <a:rPr dirty="0"/>
              <a:t> </a:t>
            </a:r>
            <a:r>
              <a:rPr dirty="0" err="1"/>
              <a:t>gång</a:t>
            </a:r>
            <a:r>
              <a:rPr dirty="0"/>
              <a:t> </a:t>
            </a:r>
            <a:r>
              <a:rPr dirty="0" err="1"/>
              <a:t>på</a:t>
            </a:r>
            <a:r>
              <a:rPr dirty="0"/>
              <a:t> </a:t>
            </a:r>
            <a:r>
              <a:rPr dirty="0" err="1"/>
              <a:t>gång</a:t>
            </a:r>
            <a:r>
              <a:rPr dirty="0"/>
              <a:t> </a:t>
            </a:r>
            <a:r>
              <a:rPr dirty="0" err="1"/>
              <a:t>berätta</a:t>
            </a:r>
            <a:r>
              <a:rPr dirty="0"/>
              <a:t> sin </a:t>
            </a:r>
            <a:r>
              <a:rPr dirty="0" err="1"/>
              <a:t>medicinska</a:t>
            </a:r>
            <a:r>
              <a:rPr dirty="0"/>
              <a:t> </a:t>
            </a:r>
            <a:r>
              <a:rPr dirty="0" err="1"/>
              <a:t>historia</a:t>
            </a:r>
            <a:r>
              <a:rPr dirty="0"/>
              <a:t> </a:t>
            </a:r>
            <a:r>
              <a:rPr dirty="0" err="1"/>
              <a:t>vilket</a:t>
            </a:r>
            <a:r>
              <a:rPr dirty="0"/>
              <a:t> </a:t>
            </a:r>
            <a:r>
              <a:rPr dirty="0" err="1"/>
              <a:t>leder</a:t>
            </a:r>
            <a:r>
              <a:rPr dirty="0"/>
              <a:t> till </a:t>
            </a:r>
            <a:r>
              <a:rPr dirty="0" err="1"/>
              <a:t>ineffektivt</a:t>
            </a:r>
            <a:r>
              <a:rPr dirty="0"/>
              <a:t> </a:t>
            </a:r>
            <a:r>
              <a:rPr dirty="0" err="1"/>
              <a:t>resursutnyttjande</a:t>
            </a:r>
            <a:r>
              <a:rPr dirty="0"/>
              <a:t>.</a:t>
            </a:r>
          </a:p>
          <a:p>
            <a:endParaRPr dirty="0"/>
          </a:p>
        </p:txBody>
      </p:sp>
    </p:spTree>
    <p:extLst>
      <p:ext uri="{BB962C8B-B14F-4D97-AF65-F5344CB8AC3E}">
        <p14:creationId xmlns:p14="http://schemas.microsoft.com/office/powerpoint/2010/main" val="164408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xfrm>
            <a:off x="381000" y="685800"/>
            <a:ext cx="6096000" cy="3429000"/>
          </a:xfrm>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a:defRPr b="1"/>
            </a:pPr>
            <a:r>
              <a:rPr dirty="0" err="1"/>
              <a:t>Samordnad</a:t>
            </a:r>
            <a:r>
              <a:rPr dirty="0"/>
              <a:t> </a:t>
            </a:r>
            <a:r>
              <a:rPr dirty="0" err="1"/>
              <a:t>individuell</a:t>
            </a:r>
            <a:r>
              <a:rPr dirty="0"/>
              <a:t> plan </a:t>
            </a:r>
            <a:r>
              <a:rPr dirty="0" err="1"/>
              <a:t>finns</a:t>
            </a:r>
            <a:r>
              <a:rPr dirty="0"/>
              <a:t> </a:t>
            </a:r>
            <a:r>
              <a:rPr dirty="0" err="1"/>
              <a:t>beskriven</a:t>
            </a:r>
            <a:r>
              <a:rPr dirty="0"/>
              <a:t> i </a:t>
            </a:r>
            <a:r>
              <a:rPr dirty="0" err="1"/>
              <a:t>tre</a:t>
            </a:r>
            <a:r>
              <a:rPr dirty="0"/>
              <a:t> </a:t>
            </a:r>
            <a:r>
              <a:rPr dirty="0" err="1"/>
              <a:t>lagstiftningar</a:t>
            </a:r>
            <a:r>
              <a:rPr dirty="0"/>
              <a:t>:</a:t>
            </a:r>
          </a:p>
          <a:p>
            <a:r>
              <a:rPr dirty="0" err="1"/>
              <a:t>Socialtjänstlagen</a:t>
            </a:r>
            <a:r>
              <a:rPr dirty="0"/>
              <a:t>, </a:t>
            </a:r>
          </a:p>
          <a:p>
            <a:r>
              <a:rPr dirty="0" err="1"/>
              <a:t>Hälso-och</a:t>
            </a:r>
            <a:r>
              <a:rPr dirty="0"/>
              <a:t> </a:t>
            </a:r>
            <a:r>
              <a:rPr dirty="0" err="1"/>
              <a:t>sjukvårdslagen</a:t>
            </a:r>
            <a:r>
              <a:rPr dirty="0"/>
              <a:t> </a:t>
            </a:r>
            <a:r>
              <a:rPr dirty="0" err="1"/>
              <a:t>och</a:t>
            </a:r>
            <a:r>
              <a:rPr dirty="0"/>
              <a:t> </a:t>
            </a:r>
          </a:p>
          <a:p>
            <a:r>
              <a:rPr dirty="0"/>
              <a:t>Lag om </a:t>
            </a:r>
            <a:r>
              <a:rPr dirty="0" err="1"/>
              <a:t>samverkan</a:t>
            </a:r>
            <a:r>
              <a:rPr dirty="0"/>
              <a:t> vid </a:t>
            </a:r>
            <a:r>
              <a:rPr dirty="0" err="1"/>
              <a:t>utskrivning</a:t>
            </a:r>
            <a:r>
              <a:rPr dirty="0"/>
              <a:t> </a:t>
            </a:r>
            <a:r>
              <a:rPr dirty="0" err="1"/>
              <a:t>från</a:t>
            </a:r>
            <a:r>
              <a:rPr dirty="0"/>
              <a:t> </a:t>
            </a:r>
            <a:r>
              <a:rPr dirty="0" err="1"/>
              <a:t>sluten</a:t>
            </a:r>
            <a:r>
              <a:rPr dirty="0"/>
              <a:t> </a:t>
            </a:r>
            <a:r>
              <a:rPr dirty="0" err="1"/>
              <a:t>hälso-och</a:t>
            </a:r>
            <a:r>
              <a:rPr dirty="0"/>
              <a:t> </a:t>
            </a:r>
            <a:r>
              <a:rPr dirty="0" err="1"/>
              <a:t>sjukvård</a:t>
            </a:r>
            <a:r>
              <a:rPr dirty="0"/>
              <a:t> </a:t>
            </a:r>
            <a:r>
              <a:rPr dirty="0" err="1"/>
              <a:t>som</a:t>
            </a:r>
            <a:r>
              <a:rPr dirty="0"/>
              <a:t> </a:t>
            </a:r>
            <a:r>
              <a:rPr dirty="0" err="1"/>
              <a:t>ersatte</a:t>
            </a:r>
            <a:r>
              <a:rPr dirty="0"/>
              <a:t> </a:t>
            </a:r>
            <a:r>
              <a:rPr dirty="0" err="1"/>
              <a:t>betalningsansvarslagen</a:t>
            </a:r>
            <a:r>
              <a:rPr dirty="0"/>
              <a:t>. </a:t>
            </a:r>
            <a:r>
              <a:rPr dirty="0" err="1"/>
              <a:t>Lagen</a:t>
            </a:r>
            <a:r>
              <a:rPr dirty="0"/>
              <a:t> </a:t>
            </a:r>
            <a:r>
              <a:rPr dirty="0" err="1"/>
              <a:t>handlar</a:t>
            </a:r>
            <a:r>
              <a:rPr dirty="0"/>
              <a:t> om </a:t>
            </a:r>
          </a:p>
          <a:p>
            <a:r>
              <a:rPr dirty="0" err="1"/>
              <a:t>när</a:t>
            </a:r>
            <a:r>
              <a:rPr dirty="0"/>
              <a:t> </a:t>
            </a:r>
            <a:r>
              <a:rPr dirty="0" err="1"/>
              <a:t>och</a:t>
            </a:r>
            <a:r>
              <a:rPr dirty="0"/>
              <a:t> </a:t>
            </a:r>
            <a:r>
              <a:rPr dirty="0" err="1"/>
              <a:t>hur</a:t>
            </a:r>
            <a:r>
              <a:rPr dirty="0"/>
              <a:t> </a:t>
            </a:r>
            <a:r>
              <a:rPr dirty="0" err="1"/>
              <a:t>kommunen</a:t>
            </a:r>
            <a:r>
              <a:rPr dirty="0"/>
              <a:t> </a:t>
            </a:r>
            <a:r>
              <a:rPr dirty="0" err="1"/>
              <a:t>blir</a:t>
            </a:r>
            <a:r>
              <a:rPr dirty="0"/>
              <a:t> </a:t>
            </a:r>
            <a:r>
              <a:rPr dirty="0" err="1"/>
              <a:t>betalningsansvarig</a:t>
            </a:r>
            <a:r>
              <a:rPr dirty="0"/>
              <a:t> </a:t>
            </a:r>
            <a:r>
              <a:rPr dirty="0" err="1"/>
              <a:t>för</a:t>
            </a:r>
            <a:r>
              <a:rPr dirty="0"/>
              <a:t> </a:t>
            </a:r>
            <a:r>
              <a:rPr dirty="0" err="1"/>
              <a:t>patienter</a:t>
            </a:r>
            <a:r>
              <a:rPr dirty="0"/>
              <a:t> i </a:t>
            </a:r>
            <a:r>
              <a:rPr dirty="0" err="1"/>
              <a:t>slutenvården</a:t>
            </a:r>
            <a:r>
              <a:rPr dirty="0"/>
              <a:t> </a:t>
            </a:r>
            <a:r>
              <a:rPr dirty="0" err="1"/>
              <a:t>som</a:t>
            </a:r>
            <a:r>
              <a:rPr dirty="0"/>
              <a:t> </a:t>
            </a:r>
            <a:r>
              <a:rPr dirty="0" err="1"/>
              <a:t>är</a:t>
            </a:r>
            <a:r>
              <a:rPr dirty="0"/>
              <a:t> </a:t>
            </a:r>
            <a:r>
              <a:rPr dirty="0" err="1"/>
              <a:t>utskrivningsklara</a:t>
            </a:r>
            <a:r>
              <a:rPr dirty="0"/>
              <a:t>. </a:t>
            </a:r>
          </a:p>
          <a:p>
            <a:r>
              <a:rPr dirty="0" err="1"/>
              <a:t>Lagen</a:t>
            </a:r>
            <a:r>
              <a:rPr dirty="0"/>
              <a:t> </a:t>
            </a:r>
            <a:r>
              <a:rPr dirty="0" err="1"/>
              <a:t>talar</a:t>
            </a:r>
            <a:r>
              <a:rPr dirty="0"/>
              <a:t> </a:t>
            </a:r>
            <a:r>
              <a:rPr dirty="0" err="1"/>
              <a:t>också</a:t>
            </a:r>
            <a:r>
              <a:rPr dirty="0"/>
              <a:t> om </a:t>
            </a:r>
            <a:r>
              <a:rPr dirty="0" err="1"/>
              <a:t>hur</a:t>
            </a:r>
            <a:r>
              <a:rPr dirty="0"/>
              <a:t> </a:t>
            </a:r>
            <a:r>
              <a:rPr dirty="0" err="1"/>
              <a:t>slutenvården</a:t>
            </a:r>
            <a:r>
              <a:rPr dirty="0"/>
              <a:t> ska </a:t>
            </a:r>
            <a:r>
              <a:rPr dirty="0" err="1"/>
              <a:t>samverka</a:t>
            </a:r>
            <a:r>
              <a:rPr dirty="0"/>
              <a:t> med </a:t>
            </a:r>
            <a:r>
              <a:rPr dirty="0" err="1"/>
              <a:t>öppenvården</a:t>
            </a:r>
            <a:r>
              <a:rPr dirty="0"/>
              <a:t> (</a:t>
            </a:r>
            <a:r>
              <a:rPr dirty="0" err="1"/>
              <a:t>oftast</a:t>
            </a:r>
            <a:r>
              <a:rPr dirty="0"/>
              <a:t> </a:t>
            </a:r>
            <a:r>
              <a:rPr dirty="0" err="1"/>
              <a:t>en</a:t>
            </a:r>
            <a:r>
              <a:rPr dirty="0"/>
              <a:t> </a:t>
            </a:r>
            <a:r>
              <a:rPr dirty="0" err="1"/>
              <a:t>vårdcentral</a:t>
            </a:r>
            <a:r>
              <a:rPr dirty="0"/>
              <a:t> </a:t>
            </a:r>
            <a:r>
              <a:rPr dirty="0" err="1"/>
              <a:t>eller</a:t>
            </a:r>
            <a:r>
              <a:rPr dirty="0"/>
              <a:t> </a:t>
            </a:r>
            <a:r>
              <a:rPr dirty="0" err="1"/>
              <a:t>hälsocentral</a:t>
            </a:r>
            <a:r>
              <a:rPr dirty="0"/>
              <a:t> i </a:t>
            </a:r>
            <a:r>
              <a:rPr dirty="0" err="1"/>
              <a:t>primärvården</a:t>
            </a:r>
            <a:r>
              <a:rPr dirty="0"/>
              <a:t>), med den </a:t>
            </a:r>
            <a:r>
              <a:rPr dirty="0" err="1"/>
              <a:t>kommunala</a:t>
            </a:r>
            <a:r>
              <a:rPr dirty="0"/>
              <a:t> </a:t>
            </a:r>
            <a:r>
              <a:rPr dirty="0" err="1"/>
              <a:t>sjukvården</a:t>
            </a:r>
            <a:r>
              <a:rPr dirty="0"/>
              <a:t> </a:t>
            </a:r>
            <a:r>
              <a:rPr dirty="0" err="1"/>
              <a:t>och</a:t>
            </a:r>
            <a:r>
              <a:rPr dirty="0"/>
              <a:t> med </a:t>
            </a:r>
            <a:r>
              <a:rPr dirty="0" err="1"/>
              <a:t>socialtjänsten</a:t>
            </a:r>
            <a:r>
              <a:rPr dirty="0"/>
              <a:t>.</a:t>
            </a:r>
          </a:p>
          <a:p>
            <a:endParaRPr dirty="0"/>
          </a:p>
          <a:p>
            <a:endParaRPr dirty="0"/>
          </a:p>
          <a:p>
            <a:endParaRPr dirty="0"/>
          </a:p>
          <a:p>
            <a:pPr marL="171175" indent="-171175">
              <a:buSzPct val="100000"/>
              <a:buFont typeface="Arial"/>
              <a:buChar char="•"/>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Hur har det gått för kommuner och landsting/regioner att arbeta med SIP ?</a:t>
            </a:r>
          </a:p>
          <a:p>
            <a:endParaRPr lang="sv-SE" sz="1200" b="0" i="0" u="none" strike="noStrike" kern="1200" baseline="0" dirty="0">
              <a:solidFill>
                <a:schemeClr val="tx1"/>
              </a:solidFill>
              <a:latin typeface="+mj-lt"/>
              <a:ea typeface="+mj-ea"/>
              <a:cs typeface="+mj-cs"/>
              <a:sym typeface="Calibri"/>
            </a:endParaRPr>
          </a:p>
          <a:p>
            <a:r>
              <a:rPr lang="sv-SE" sz="1200" b="0" i="0" u="none" strike="noStrike" kern="1200" baseline="0" dirty="0">
                <a:solidFill>
                  <a:schemeClr val="tx1"/>
                </a:solidFill>
                <a:latin typeface="+mj-lt"/>
                <a:ea typeface="+mj-ea"/>
                <a:cs typeface="+mj-cs"/>
                <a:sym typeface="Calibri"/>
              </a:rPr>
              <a:t>Riksdagen gjorde en uppföljning av lagen som trädde ikraft 2010. Uppföljningen finns publicerad i rapporten ”Samordnad individuell plan (SIP) - en utvärdering”.  Ett seminarium hölls också i anslutning till att rapporten presenterades, seminariet går att se i efterhand på webben. </a:t>
            </a:r>
          </a:p>
          <a:p>
            <a:endParaRPr lang="sv-SE" sz="1200" b="1" i="0" u="none" strike="noStrike" kern="1200" baseline="0" dirty="0">
              <a:solidFill>
                <a:schemeClr val="tx1"/>
              </a:solidFill>
              <a:latin typeface="+mj-lt"/>
              <a:ea typeface="+mj-ea"/>
              <a:cs typeface="+mj-cs"/>
              <a:sym typeface="Calibri"/>
            </a:endParaRPr>
          </a:p>
          <a:p>
            <a:r>
              <a:rPr lang="sv-SE" sz="1200" b="1" i="0" u="none" strike="noStrike" kern="1200" baseline="0" dirty="0">
                <a:solidFill>
                  <a:schemeClr val="tx1"/>
                </a:solidFill>
                <a:latin typeface="+mj-lt"/>
                <a:ea typeface="+mj-ea"/>
                <a:cs typeface="+mj-cs"/>
                <a:sym typeface="Calibri"/>
              </a:rPr>
              <a:t>Två grupper följdes upp : barn och unga med funktionsnedsättning och äldre multisjuka. </a:t>
            </a:r>
          </a:p>
          <a:p>
            <a:pPr marL="0" indent="0">
              <a:buFont typeface="Arial" panose="020B0604020202020204" pitchFamily="34" charset="0"/>
              <a:buNone/>
            </a:pPr>
            <a:endParaRPr lang="sv-SE" sz="1200" b="0" i="0" u="none" strike="noStrike" kern="1200" baseline="0" dirty="0">
              <a:solidFill>
                <a:schemeClr val="tx1"/>
              </a:solidFill>
              <a:latin typeface="+mj-lt"/>
              <a:ea typeface="+mj-ea"/>
              <a:cs typeface="+mj-cs"/>
              <a:sym typeface="Calibri"/>
            </a:endParaRPr>
          </a:p>
          <a:p>
            <a:pPr marL="171450" indent="-171450">
              <a:buFont typeface="Arial" panose="020B0604020202020204" pitchFamily="34" charset="0"/>
              <a:buChar char="•"/>
            </a:pPr>
            <a:r>
              <a:rPr lang="sv-SE" sz="1200" b="0" i="0" u="none" strike="noStrike" kern="1200" baseline="0" dirty="0">
                <a:solidFill>
                  <a:schemeClr val="tx1"/>
                </a:solidFill>
                <a:latin typeface="+mj-lt"/>
                <a:ea typeface="+mj-ea"/>
                <a:cs typeface="+mj-cs"/>
                <a:sym typeface="Calibri"/>
              </a:rPr>
              <a:t>Statistik från 2016 visar att 67 procent av kommunerna har rutiner för att informera barn och unga om SIP medan motsvarande siffra för</a:t>
            </a:r>
          </a:p>
          <a:p>
            <a:pPr marL="0" indent="0">
              <a:buFont typeface="Arial" panose="020B0604020202020204" pitchFamily="34" charset="0"/>
              <a:buNone/>
            </a:pPr>
            <a:r>
              <a:rPr lang="sv-SE" sz="1200" b="0" i="0" u="none" strike="noStrike" kern="1200" baseline="0" dirty="0">
                <a:solidFill>
                  <a:schemeClr val="tx1"/>
                </a:solidFill>
                <a:latin typeface="+mj-lt"/>
                <a:ea typeface="+mj-ea"/>
                <a:cs typeface="+mj-cs"/>
                <a:sym typeface="Calibri"/>
              </a:rPr>
              <a:t>     äldre var 54 procent. </a:t>
            </a:r>
          </a:p>
          <a:p>
            <a:endParaRPr lang="sv-SE" sz="1200" b="0" i="0" u="none" strike="noStrike" kern="1200" baseline="0" dirty="0">
              <a:solidFill>
                <a:schemeClr val="tx1"/>
              </a:solidFill>
              <a:latin typeface="+mj-lt"/>
              <a:ea typeface="+mj-ea"/>
              <a:cs typeface="+mj-cs"/>
              <a:sym typeface="Calibri"/>
            </a:endParaRPr>
          </a:p>
          <a:p>
            <a:pPr marL="171450" indent="-171450">
              <a:buFont typeface="Arial" panose="020B0604020202020204" pitchFamily="34" charset="0"/>
              <a:buChar char="•"/>
            </a:pPr>
            <a:r>
              <a:rPr lang="sv-SE" sz="1200" b="0" i="0" u="none" strike="noStrike" kern="1200" baseline="0" dirty="0">
                <a:solidFill>
                  <a:schemeClr val="tx1"/>
                </a:solidFill>
                <a:latin typeface="+mj-lt"/>
                <a:ea typeface="+mj-ea"/>
                <a:cs typeface="+mj-cs"/>
                <a:sym typeface="Calibri"/>
              </a:rPr>
              <a:t>Kunskap lyfts fram som en framgångsfaktor för att genomföra lagstiftningen. Det gäller kunskap om lagstiftningen, om hur man</a:t>
            </a:r>
          </a:p>
          <a:p>
            <a:r>
              <a:rPr lang="sv-SE" sz="1200" b="0" i="0" u="none" strike="noStrike" kern="1200" baseline="0" dirty="0">
                <a:solidFill>
                  <a:schemeClr val="tx1"/>
                </a:solidFill>
                <a:latin typeface="+mj-lt"/>
                <a:ea typeface="+mj-ea"/>
                <a:cs typeface="+mj-cs"/>
                <a:sym typeface="Calibri"/>
              </a:rPr>
              <a:t>samverkar och om hur en SIP utformas.</a:t>
            </a:r>
          </a:p>
          <a:p>
            <a:endParaRPr lang="sv-SE" sz="1200" b="0" i="0" u="none" strike="noStrike" kern="1200" baseline="0" dirty="0">
              <a:solidFill>
                <a:schemeClr val="tx1"/>
              </a:solidFill>
              <a:latin typeface="+mj-lt"/>
              <a:ea typeface="+mj-ea"/>
              <a:cs typeface="+mj-cs"/>
              <a:sym typeface="Calibri"/>
            </a:endParaRPr>
          </a:p>
          <a:p>
            <a:pPr marL="171450" indent="-171450">
              <a:buFont typeface="Arial" panose="020B0604020202020204" pitchFamily="34" charset="0"/>
              <a:buChar char="•"/>
            </a:pPr>
            <a:r>
              <a:rPr lang="sv-SE" sz="1200" b="0" i="0" u="none" strike="noStrike" kern="1200" baseline="0" dirty="0">
                <a:solidFill>
                  <a:schemeClr val="tx1"/>
                </a:solidFill>
                <a:latin typeface="+mj-lt"/>
                <a:ea typeface="+mj-ea"/>
                <a:cs typeface="+mj-cs"/>
                <a:sym typeface="Calibri"/>
              </a:rPr>
              <a:t>När SIP fungerar blir den ett viktigt verktyg för brukaren och hans eller hennes anhöriga, och de får då en bättre överblick över insatser och över vem som gör vad. </a:t>
            </a:r>
          </a:p>
          <a:p>
            <a:pPr marL="171450" indent="-171450">
              <a:buFont typeface="Arial" panose="020B0604020202020204" pitchFamily="34" charset="0"/>
              <a:buChar char="•"/>
            </a:pPr>
            <a:endParaRPr lang="sv-SE" sz="1200" b="0" i="0" u="none" strike="noStrike" kern="1200" baseline="0" dirty="0">
              <a:solidFill>
                <a:schemeClr val="tx1"/>
              </a:solidFill>
              <a:latin typeface="+mj-lt"/>
              <a:ea typeface="+mj-ea"/>
              <a:cs typeface="+mj-cs"/>
              <a:sym typeface="Calibri"/>
            </a:endParaRPr>
          </a:p>
          <a:p>
            <a:pPr marL="171450" indent="-171450">
              <a:buFont typeface="Arial" panose="020B0604020202020204" pitchFamily="34" charset="0"/>
              <a:buChar char="•"/>
            </a:pPr>
            <a:r>
              <a:rPr lang="sv-SE" sz="1200" b="0" i="0" u="none" strike="noStrike" kern="1200" baseline="0" dirty="0">
                <a:solidFill>
                  <a:schemeClr val="tx1"/>
                </a:solidFill>
                <a:latin typeface="+mj-lt"/>
                <a:ea typeface="+mj-ea"/>
                <a:cs typeface="+mj-cs"/>
                <a:sym typeface="Calibri"/>
              </a:rPr>
              <a:t>För individen innebär SIP att adekvata insatser påskyndas och att dessa följs upp på kort och lång</a:t>
            </a:r>
          </a:p>
          <a:p>
            <a:r>
              <a:rPr lang="sv-SE" sz="1200" b="0" i="0" u="none" strike="noStrike" kern="1200" baseline="0" dirty="0">
                <a:solidFill>
                  <a:schemeClr val="tx1"/>
                </a:solidFill>
                <a:latin typeface="+mj-lt"/>
                <a:ea typeface="+mj-ea"/>
                <a:cs typeface="+mj-cs"/>
                <a:sym typeface="Calibri"/>
              </a:rPr>
              <a:t>sikt.</a:t>
            </a:r>
            <a:endParaRPr lang="sv-SE" dirty="0"/>
          </a:p>
        </p:txBody>
      </p:sp>
    </p:spTree>
    <p:extLst>
      <p:ext uri="{BB962C8B-B14F-4D97-AF65-F5344CB8AC3E}">
        <p14:creationId xmlns:p14="http://schemas.microsoft.com/office/powerpoint/2010/main" val="3095737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65999" y="2746799"/>
            <a:ext cx="9608402" cy="1965601"/>
          </a:xfrm>
          <a:prstGeom prst="rect">
            <a:avLst/>
          </a:prstGeom>
        </p:spPr>
        <p:txBody>
          <a:bodyPr>
            <a:normAutofit/>
          </a:bodyPr>
          <a:lstStyle>
            <a:lvl1pPr algn="ctr"/>
          </a:lstStyle>
          <a:p>
            <a:r>
              <a:t>Title Text</a:t>
            </a:r>
          </a:p>
        </p:txBody>
      </p:sp>
      <p:sp>
        <p:nvSpPr>
          <p:cNvPr id="13" name="Body Level One…"/>
          <p:cNvSpPr txBox="1">
            <a:spLocks noGrp="1"/>
          </p:cNvSpPr>
          <p:nvPr>
            <p:ph type="body" sz="quarter" idx="1"/>
          </p:nvPr>
        </p:nvSpPr>
        <p:spPr>
          <a:xfrm>
            <a:off x="665999" y="4809599"/>
            <a:ext cx="9608402" cy="1425601"/>
          </a:xfrm>
          <a:prstGeom prst="rect">
            <a:avLst/>
          </a:prstGeom>
        </p:spPr>
        <p:txBody>
          <a:bodyPr>
            <a:normAutofit/>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7AC4F658-5F21-4C7E-9E4B-BF3A703B2E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ubrik och innehåll">
    <p:bg>
      <p:bgPr>
        <a:solidFill>
          <a:srgbClr val="FFFFFF"/>
        </a:solidFill>
        <a:effectLst/>
      </p:bgPr>
    </p:bg>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664233" y="874602"/>
            <a:ext cx="9609826" cy="1231393"/>
          </a:xfrm>
          <a:prstGeom prst="rect">
            <a:avLst/>
          </a:prstGeom>
        </p:spPr>
        <p:txBody>
          <a:bodyPr>
            <a:normAutofit/>
          </a:bodyPr>
          <a:lstStyle/>
          <a:p>
            <a:r>
              <a:t>Title Text</a:t>
            </a:r>
          </a:p>
        </p:txBody>
      </p:sp>
      <p:sp>
        <p:nvSpPr>
          <p:cNvPr id="117" name="Body Level One…"/>
          <p:cNvSpPr txBox="1">
            <a:spLocks noGrp="1"/>
          </p:cNvSpPr>
          <p:nvPr>
            <p:ph type="body" idx="1"/>
          </p:nvPr>
        </p:nvSpPr>
        <p:spPr>
          <a:xfrm>
            <a:off x="664231" y="2495202"/>
            <a:ext cx="9609827" cy="37386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462021DF-EF3E-4FA7-B10B-D36576164A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vsnittsrubrik">
    <p:bg>
      <p:bgPr>
        <a:solidFill>
          <a:srgbClr val="FFFFFF"/>
        </a:solidFill>
        <a:effectLst/>
      </p:bgPr>
    </p:bg>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665999" y="2746799"/>
            <a:ext cx="9608402" cy="1965601"/>
          </a:xfrm>
          <a:prstGeom prst="rect">
            <a:avLst/>
          </a:prstGeom>
        </p:spPr>
        <p:txBody>
          <a:bodyPr>
            <a:normAutofit/>
          </a:bodyPr>
          <a:lstStyle>
            <a:lvl1pPr algn="ctr">
              <a:defRPr sz="5400"/>
            </a:lvl1pPr>
          </a:lstStyle>
          <a:p>
            <a:r>
              <a:t>Title Text</a:t>
            </a:r>
          </a:p>
        </p:txBody>
      </p:sp>
      <p:sp>
        <p:nvSpPr>
          <p:cNvPr id="126" name="Body Level One…"/>
          <p:cNvSpPr txBox="1">
            <a:spLocks noGrp="1"/>
          </p:cNvSpPr>
          <p:nvPr>
            <p:ph type="body" sz="quarter" idx="1"/>
          </p:nvPr>
        </p:nvSpPr>
        <p:spPr>
          <a:xfrm>
            <a:off x="665999" y="4810125"/>
            <a:ext cx="9608402" cy="1427163"/>
          </a:xfrm>
          <a:prstGeom prst="rect">
            <a:avLst/>
          </a:prstGeom>
        </p:spPr>
        <p:txBody>
          <a:bodyPr>
            <a:normAutofit/>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4C33DD40-E3C6-4273-8B46-1D76B00AD2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vå delar">
    <p:bg>
      <p:bgPr>
        <a:solidFill>
          <a:srgbClr val="FFFFFF"/>
        </a:solidFill>
        <a:effectLst/>
      </p:bgPr>
    </p:bg>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664233" y="874602"/>
            <a:ext cx="9609826" cy="1231393"/>
          </a:xfrm>
          <a:prstGeom prst="rect">
            <a:avLst/>
          </a:prstGeom>
        </p:spPr>
        <p:txBody>
          <a:bodyPr>
            <a:normAutofit/>
          </a:bodyPr>
          <a:lstStyle/>
          <a:p>
            <a:r>
              <a:t>Title Text</a:t>
            </a:r>
          </a:p>
        </p:txBody>
      </p:sp>
      <p:sp>
        <p:nvSpPr>
          <p:cNvPr id="135" name="Body Level One…"/>
          <p:cNvSpPr txBox="1">
            <a:spLocks noGrp="1"/>
          </p:cNvSpPr>
          <p:nvPr>
            <p:ph type="body" sz="half" idx="1"/>
          </p:nvPr>
        </p:nvSpPr>
        <p:spPr>
          <a:xfrm>
            <a:off x="665999" y="2494800"/>
            <a:ext cx="4716002" cy="37404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2FF023EE-D5E3-4765-BDFB-8F70C828E2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törre höger">
    <p:bg>
      <p:bgPr>
        <a:solidFill>
          <a:srgbClr val="FFFFFF"/>
        </a:solidFill>
        <a:effectLst/>
      </p:bgPr>
    </p:bg>
    <p:spTree>
      <p:nvGrpSpPr>
        <p:cNvPr id="1" name=""/>
        <p:cNvGrpSpPr/>
        <p:nvPr/>
      </p:nvGrpSpPr>
      <p:grpSpPr>
        <a:xfrm>
          <a:off x="0" y="0"/>
          <a:ext cx="0" cy="0"/>
          <a:chOff x="0" y="0"/>
          <a:chExt cx="0" cy="0"/>
        </a:xfrm>
      </p:grpSpPr>
      <p:sp>
        <p:nvSpPr>
          <p:cNvPr id="143" name="Title Text"/>
          <p:cNvSpPr txBox="1">
            <a:spLocks noGrp="1"/>
          </p:cNvSpPr>
          <p:nvPr>
            <p:ph type="title"/>
          </p:nvPr>
        </p:nvSpPr>
        <p:spPr>
          <a:xfrm>
            <a:off x="664234" y="874602"/>
            <a:ext cx="5326992" cy="1228519"/>
          </a:xfrm>
          <a:prstGeom prst="rect">
            <a:avLst/>
          </a:prstGeom>
        </p:spPr>
        <p:txBody>
          <a:bodyPr>
            <a:normAutofit/>
          </a:bodyPr>
          <a:lstStyle/>
          <a:p>
            <a:r>
              <a:t>Title Text</a:t>
            </a:r>
          </a:p>
        </p:txBody>
      </p:sp>
      <p:sp>
        <p:nvSpPr>
          <p:cNvPr id="144" name="Body Level One…"/>
          <p:cNvSpPr txBox="1">
            <a:spLocks noGrp="1"/>
          </p:cNvSpPr>
          <p:nvPr>
            <p:ph type="body" sz="half" idx="1"/>
          </p:nvPr>
        </p:nvSpPr>
        <p:spPr>
          <a:xfrm>
            <a:off x="665999" y="2494800"/>
            <a:ext cx="5325228" cy="37404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ADE0C041-FF0B-4B01-85FE-6BCC7B42AE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Jämförelse">
    <p:bg>
      <p:bgPr>
        <a:solidFill>
          <a:srgbClr val="FFFFFF"/>
        </a:solidFill>
        <a:effectLst/>
      </p:bgPr>
    </p:bg>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665999" y="875015"/>
            <a:ext cx="9608402" cy="1228105"/>
          </a:xfrm>
          <a:prstGeom prst="rect">
            <a:avLst/>
          </a:prstGeom>
        </p:spPr>
        <p:txBody>
          <a:bodyPr>
            <a:normAutofit/>
          </a:bodyPr>
          <a:lstStyle/>
          <a:p>
            <a:r>
              <a:t>Title Text</a:t>
            </a:r>
          </a:p>
        </p:txBody>
      </p:sp>
      <p:sp>
        <p:nvSpPr>
          <p:cNvPr id="153" name="Body Level One…"/>
          <p:cNvSpPr txBox="1">
            <a:spLocks noGrp="1"/>
          </p:cNvSpPr>
          <p:nvPr>
            <p:ph type="body" sz="quarter" idx="1"/>
          </p:nvPr>
        </p:nvSpPr>
        <p:spPr>
          <a:xfrm>
            <a:off x="666001" y="2162175"/>
            <a:ext cx="4716001" cy="609600"/>
          </a:xfrm>
          <a:prstGeom prst="rect">
            <a:avLst/>
          </a:prstGeom>
        </p:spPr>
        <p:txBody>
          <a:bodyPr anchor="ctr">
            <a:normAutofit/>
          </a:bodyPr>
          <a:lstStyle>
            <a:lvl1pPr marL="0" indent="0">
              <a:buSzTx/>
              <a:buFontTx/>
              <a:buNone/>
              <a:defRPr sz="1800" b="1"/>
            </a:lvl1pPr>
            <a:lvl2pPr marL="0" indent="457200">
              <a:buSzTx/>
              <a:buFontTx/>
              <a:buNone/>
              <a:defRPr sz="1800" b="1"/>
            </a:lvl2pPr>
            <a:lvl3pPr marL="0" indent="914400">
              <a:buSzTx/>
              <a:buFontTx/>
              <a:buNone/>
              <a:defRPr sz="1800" b="1"/>
            </a:lvl3pPr>
            <a:lvl4pPr marL="0" indent="1371600">
              <a:buSzTx/>
              <a:buFontTx/>
              <a:buNone/>
              <a:defRPr sz="1800" b="1"/>
            </a:lvl4pPr>
            <a:lvl5pPr marL="0" indent="18288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154" name="Platshållare för text 4"/>
          <p:cNvSpPr>
            <a:spLocks noGrp="1"/>
          </p:cNvSpPr>
          <p:nvPr>
            <p:ph type="body" sz="quarter" idx="13"/>
          </p:nvPr>
        </p:nvSpPr>
        <p:spPr>
          <a:xfrm>
            <a:off x="5551199" y="2162175"/>
            <a:ext cx="4723201" cy="609600"/>
          </a:xfrm>
          <a:prstGeom prst="rect">
            <a:avLst/>
          </a:prstGeom>
        </p:spPr>
        <p:txBody>
          <a:bodyPr anchor="ctr">
            <a:normAutofit/>
          </a:bodyPr>
          <a:lstStyle/>
          <a:p>
            <a:pPr marL="0" indent="0">
              <a:buSzTx/>
              <a:buFontTx/>
              <a:buNone/>
              <a:defRPr sz="1800" b="1"/>
            </a:pPr>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Bildobjekt 9">
            <a:extLst>
              <a:ext uri="{FF2B5EF4-FFF2-40B4-BE49-F238E27FC236}">
                <a16:creationId xmlns:a16="http://schemas.microsoft.com/office/drawing/2014/main" id="{09A5CF8D-D5A1-4EE9-B665-41D7256E1B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dast rubrik">
    <p:bg>
      <p:bgPr>
        <a:solidFill>
          <a:srgbClr val="FFFFFF"/>
        </a:solid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664233" y="874602"/>
            <a:ext cx="9609826" cy="1231393"/>
          </a:xfrm>
          <a:prstGeom prst="rect">
            <a:avLst/>
          </a:prstGeom>
        </p:spPr>
        <p:txBody>
          <a:bodyPr>
            <a:normAutofit/>
          </a:bodyPr>
          <a:lstStyle/>
          <a:p>
            <a:r>
              <a:t>Title Text</a:t>
            </a:r>
          </a:p>
        </p:txBody>
      </p:sp>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Bildobjekt 9">
            <a:extLst>
              <a:ext uri="{FF2B5EF4-FFF2-40B4-BE49-F238E27FC236}">
                <a16:creationId xmlns:a16="http://schemas.microsoft.com/office/drawing/2014/main" id="{1E8CFAAD-BF82-49ED-9FC9-6FD57E3A48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om">
    <p:bg>
      <p:bgPr>
        <a:solidFill>
          <a:srgbClr val="FFFFFF"/>
        </a:solidFill>
        <a:effectLst/>
      </p:bgPr>
    </p:bg>
    <p:spTree>
      <p:nvGrpSpPr>
        <p:cNvPr id="1" name=""/>
        <p:cNvGrpSpPr/>
        <p:nvPr/>
      </p:nvGrpSpPr>
      <p:grpSpPr>
        <a:xfrm>
          <a:off x="0" y="0"/>
          <a:ext cx="0" cy="0"/>
          <a:chOff x="0" y="0"/>
          <a:chExt cx="0" cy="0"/>
        </a:xfrm>
      </p:grpSpPr>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Bildobjekt 9">
            <a:extLst>
              <a:ext uri="{FF2B5EF4-FFF2-40B4-BE49-F238E27FC236}">
                <a16:creationId xmlns:a16="http://schemas.microsoft.com/office/drawing/2014/main" id="{84F9F0EA-D723-4473-BDAD-E9A31B11F0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Vit">
    <p:bg>
      <p:bgPr>
        <a:solidFill>
          <a:srgbClr val="FFFFFF"/>
        </a:solidFill>
        <a:effectLst/>
      </p:bgPr>
    </p:bg>
    <p:spTree>
      <p:nvGrpSpPr>
        <p:cNvPr id="1" name=""/>
        <p:cNvGrpSpPr/>
        <p:nvPr/>
      </p:nvGrpSpPr>
      <p:grpSpPr>
        <a:xfrm>
          <a:off x="0" y="0"/>
          <a:ext cx="0" cy="0"/>
          <a:chOff x="0" y="0"/>
          <a:chExt cx="0" cy="0"/>
        </a:xfrm>
      </p:grpSpPr>
      <p:sp>
        <p:nvSpPr>
          <p:cNvPr id="17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Bildobjekt 9">
            <a:extLst>
              <a:ext uri="{FF2B5EF4-FFF2-40B4-BE49-F238E27FC236}">
                <a16:creationId xmlns:a16="http://schemas.microsoft.com/office/drawing/2014/main" id="{24121254-1D1E-4715-AD2F-3289C12980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Gult avsnitt">
    <p:bg>
      <p:bgPr>
        <a:solidFill>
          <a:srgbClr val="FFFFFF"/>
        </a:solidFill>
        <a:effectLst/>
      </p:bgPr>
    </p:bg>
    <p:spTree>
      <p:nvGrpSpPr>
        <p:cNvPr id="1" name=""/>
        <p:cNvGrpSpPr/>
        <p:nvPr/>
      </p:nvGrpSpPr>
      <p:grpSpPr>
        <a:xfrm>
          <a:off x="0" y="0"/>
          <a:ext cx="0" cy="0"/>
          <a:chOff x="0" y="0"/>
          <a:chExt cx="0" cy="0"/>
        </a:xfrm>
      </p:grpSpPr>
      <p:pic>
        <p:nvPicPr>
          <p:cNvPr id="184" name="Bildobjekt 7" descr="Bildobjekt 7"/>
          <p:cNvPicPr>
            <a:picLocks noChangeAspect="1"/>
          </p:cNvPicPr>
          <p:nvPr/>
        </p:nvPicPr>
        <p:blipFill>
          <a:blip r:embed="rId2">
            <a:extLst/>
          </a:blip>
          <a:stretch>
            <a:fillRect/>
          </a:stretch>
        </p:blipFill>
        <p:spPr>
          <a:xfrm>
            <a:off x="0" y="3047"/>
            <a:ext cx="12192000" cy="6851906"/>
          </a:xfrm>
          <a:prstGeom prst="rect">
            <a:avLst/>
          </a:prstGeom>
          <a:ln w="12700">
            <a:miter lim="400000"/>
          </a:ln>
        </p:spPr>
      </p:pic>
      <p:sp>
        <p:nvSpPr>
          <p:cNvPr id="185" name="Title Text"/>
          <p:cNvSpPr txBox="1">
            <a:spLocks noGrp="1"/>
          </p:cNvSpPr>
          <p:nvPr>
            <p:ph type="title"/>
          </p:nvPr>
        </p:nvSpPr>
        <p:spPr>
          <a:xfrm>
            <a:off x="665999" y="2747964"/>
            <a:ext cx="9608402" cy="1966912"/>
          </a:xfrm>
          <a:prstGeom prst="rect">
            <a:avLst/>
          </a:prstGeom>
        </p:spPr>
        <p:txBody>
          <a:bodyPr>
            <a:normAutofit/>
          </a:bodyPr>
          <a:lstStyle>
            <a:lvl1pPr algn="ctr">
              <a:defRPr sz="5400">
                <a:solidFill>
                  <a:srgbClr val="FFFFFF"/>
                </a:solidFill>
              </a:defRPr>
            </a:lvl1pPr>
          </a:lstStyle>
          <a:p>
            <a:r>
              <a:t>Title Text</a:t>
            </a:r>
          </a:p>
        </p:txBody>
      </p:sp>
      <p:pic>
        <p:nvPicPr>
          <p:cNvPr id="186" name="Bildobjekt 8" descr="Bildobjekt 8"/>
          <p:cNvPicPr>
            <a:picLocks noChangeAspect="1"/>
          </p:cNvPicPr>
          <p:nvPr/>
        </p:nvPicPr>
        <p:blipFill>
          <a:blip r:embed="rId3">
            <a:extLst/>
          </a:blip>
          <a:stretch>
            <a:fillRect/>
          </a:stretch>
        </p:blipFill>
        <p:spPr>
          <a:xfrm>
            <a:off x="9111777" y="-9525"/>
            <a:ext cx="3096001" cy="3599060"/>
          </a:xfrm>
          <a:prstGeom prst="rect">
            <a:avLst/>
          </a:prstGeom>
          <a:ln w="12700">
            <a:miter lim="400000"/>
          </a:ln>
        </p:spPr>
      </p:pic>
      <p:sp>
        <p:nvSpPr>
          <p:cNvPr id="18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Rött avsnitt">
    <p:bg>
      <p:bgPr>
        <a:solidFill>
          <a:srgbClr val="FFFFFF"/>
        </a:solidFill>
        <a:effectLst/>
      </p:bgPr>
    </p:bg>
    <p:spTree>
      <p:nvGrpSpPr>
        <p:cNvPr id="1" name=""/>
        <p:cNvGrpSpPr/>
        <p:nvPr/>
      </p:nvGrpSpPr>
      <p:grpSpPr>
        <a:xfrm>
          <a:off x="0" y="0"/>
          <a:ext cx="0" cy="0"/>
          <a:chOff x="0" y="0"/>
          <a:chExt cx="0" cy="0"/>
        </a:xfrm>
      </p:grpSpPr>
      <p:pic>
        <p:nvPicPr>
          <p:cNvPr id="194" name="Bildobjekt 6" descr="Bildobjekt 6"/>
          <p:cNvPicPr>
            <a:picLocks noChangeAspect="1"/>
          </p:cNvPicPr>
          <p:nvPr/>
        </p:nvPicPr>
        <p:blipFill>
          <a:blip r:embed="rId2">
            <a:extLst/>
          </a:blip>
          <a:stretch>
            <a:fillRect/>
          </a:stretch>
        </p:blipFill>
        <p:spPr>
          <a:xfrm>
            <a:off x="0" y="3047"/>
            <a:ext cx="12192000" cy="6851906"/>
          </a:xfrm>
          <a:prstGeom prst="rect">
            <a:avLst/>
          </a:prstGeom>
          <a:ln w="12700">
            <a:miter lim="400000"/>
          </a:ln>
        </p:spPr>
      </p:pic>
      <p:sp>
        <p:nvSpPr>
          <p:cNvPr id="195" name="Title Text"/>
          <p:cNvSpPr txBox="1">
            <a:spLocks noGrp="1"/>
          </p:cNvSpPr>
          <p:nvPr>
            <p:ph type="title"/>
          </p:nvPr>
        </p:nvSpPr>
        <p:spPr>
          <a:xfrm>
            <a:off x="665999" y="2747964"/>
            <a:ext cx="9608402" cy="1966912"/>
          </a:xfrm>
          <a:prstGeom prst="rect">
            <a:avLst/>
          </a:prstGeom>
        </p:spPr>
        <p:txBody>
          <a:bodyPr>
            <a:normAutofit/>
          </a:bodyPr>
          <a:lstStyle>
            <a:lvl1pPr algn="ctr">
              <a:defRPr sz="5400">
                <a:solidFill>
                  <a:srgbClr val="FFFFFF"/>
                </a:solidFill>
              </a:defRPr>
            </a:lvl1pPr>
          </a:lstStyle>
          <a:p>
            <a:r>
              <a:t>Title Text</a:t>
            </a:r>
          </a:p>
        </p:txBody>
      </p:sp>
      <p:pic>
        <p:nvPicPr>
          <p:cNvPr id="196" name="Bildobjekt 7" descr="Bildobjekt 7"/>
          <p:cNvPicPr>
            <a:picLocks noChangeAspect="1"/>
          </p:cNvPicPr>
          <p:nvPr/>
        </p:nvPicPr>
        <p:blipFill>
          <a:blip r:embed="rId3">
            <a:extLst/>
          </a:blip>
          <a:stretch>
            <a:fillRect/>
          </a:stretch>
        </p:blipFill>
        <p:spPr>
          <a:xfrm>
            <a:off x="9111777" y="-9525"/>
            <a:ext cx="3096001" cy="3599060"/>
          </a:xfrm>
          <a:prstGeom prst="rect">
            <a:avLst/>
          </a:prstGeom>
          <a:ln w="12700">
            <a:miter lim="400000"/>
          </a:ln>
        </p:spPr>
      </p:pic>
      <p:sp>
        <p:nvSpPr>
          <p:cNvPr id="19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Rubrik med bild">
    <p:spTree>
      <p:nvGrpSpPr>
        <p:cNvPr id="1" name=""/>
        <p:cNvGrpSpPr/>
        <p:nvPr/>
      </p:nvGrpSpPr>
      <p:grpSpPr>
        <a:xfrm>
          <a:off x="0" y="0"/>
          <a:ext cx="0" cy="0"/>
          <a:chOff x="0" y="0"/>
          <a:chExt cx="0" cy="0"/>
        </a:xfrm>
      </p:grpSpPr>
      <p:sp>
        <p:nvSpPr>
          <p:cNvPr id="21" name="Platshållare för bild 7"/>
          <p:cNvSpPr>
            <a:spLocks noGrp="1"/>
          </p:cNvSpPr>
          <p:nvPr>
            <p:ph type="pic" idx="13"/>
          </p:nvPr>
        </p:nvSpPr>
        <p:spPr>
          <a:xfrm>
            <a:off x="-1" y="-1500"/>
            <a:ext cx="12192600" cy="6859500"/>
          </a:xfrm>
          <a:prstGeom prst="rect">
            <a:avLst/>
          </a:prstGeom>
        </p:spPr>
        <p:txBody>
          <a:bodyPr lIns="91439" rIns="91439"/>
          <a:lstStyle/>
          <a:p>
            <a:endParaRPr/>
          </a:p>
        </p:txBody>
      </p:sp>
      <p:sp>
        <p:nvSpPr>
          <p:cNvPr id="22" name="Title Text"/>
          <p:cNvSpPr txBox="1">
            <a:spLocks noGrp="1"/>
          </p:cNvSpPr>
          <p:nvPr>
            <p:ph type="title"/>
          </p:nvPr>
        </p:nvSpPr>
        <p:spPr>
          <a:xfrm>
            <a:off x="665999" y="1889549"/>
            <a:ext cx="9608402" cy="1310851"/>
          </a:xfrm>
          <a:prstGeom prst="rect">
            <a:avLst/>
          </a:prstGeom>
        </p:spPr>
        <p:txBody>
          <a:bodyPr>
            <a:normAutofit/>
          </a:bodyPr>
          <a:lstStyle>
            <a:lvl1pPr algn="ctr">
              <a:defRPr sz="5400"/>
            </a:lvl1p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Grått avsnitt">
    <p:bg>
      <p:bgPr>
        <a:solidFill>
          <a:srgbClr val="FFFFFF"/>
        </a:solidFill>
        <a:effectLst/>
      </p:bgPr>
    </p:bg>
    <p:spTree>
      <p:nvGrpSpPr>
        <p:cNvPr id="1" name=""/>
        <p:cNvGrpSpPr/>
        <p:nvPr/>
      </p:nvGrpSpPr>
      <p:grpSpPr>
        <a:xfrm>
          <a:off x="0" y="0"/>
          <a:ext cx="0" cy="0"/>
          <a:chOff x="0" y="0"/>
          <a:chExt cx="0" cy="0"/>
        </a:xfrm>
      </p:grpSpPr>
      <p:pic>
        <p:nvPicPr>
          <p:cNvPr id="204" name="Bildobjekt 7" descr="Bildobjekt 7"/>
          <p:cNvPicPr>
            <a:picLocks noChangeAspect="1"/>
          </p:cNvPicPr>
          <p:nvPr/>
        </p:nvPicPr>
        <p:blipFill>
          <a:blip r:embed="rId2">
            <a:extLst/>
          </a:blip>
          <a:stretch>
            <a:fillRect/>
          </a:stretch>
        </p:blipFill>
        <p:spPr>
          <a:xfrm>
            <a:off x="0" y="3047"/>
            <a:ext cx="12192000" cy="6851906"/>
          </a:xfrm>
          <a:prstGeom prst="rect">
            <a:avLst/>
          </a:prstGeom>
          <a:ln w="12700">
            <a:miter lim="400000"/>
          </a:ln>
        </p:spPr>
      </p:pic>
      <p:sp>
        <p:nvSpPr>
          <p:cNvPr id="205" name="Title Text"/>
          <p:cNvSpPr txBox="1">
            <a:spLocks noGrp="1"/>
          </p:cNvSpPr>
          <p:nvPr>
            <p:ph type="title"/>
          </p:nvPr>
        </p:nvSpPr>
        <p:spPr>
          <a:xfrm>
            <a:off x="665999" y="2747964"/>
            <a:ext cx="9608402" cy="1966912"/>
          </a:xfrm>
          <a:prstGeom prst="rect">
            <a:avLst/>
          </a:prstGeom>
        </p:spPr>
        <p:txBody>
          <a:bodyPr>
            <a:normAutofit/>
          </a:bodyPr>
          <a:lstStyle>
            <a:lvl1pPr algn="ctr">
              <a:defRPr sz="5400">
                <a:solidFill>
                  <a:srgbClr val="FFFFFF"/>
                </a:solidFill>
              </a:defRPr>
            </a:lvl1pPr>
          </a:lstStyle>
          <a:p>
            <a:r>
              <a:t>Title Text</a:t>
            </a:r>
          </a:p>
        </p:txBody>
      </p:sp>
      <p:pic>
        <p:nvPicPr>
          <p:cNvPr id="206" name="Bildobjekt 6" descr="Bildobjekt 6"/>
          <p:cNvPicPr>
            <a:picLocks noChangeAspect="1"/>
          </p:cNvPicPr>
          <p:nvPr/>
        </p:nvPicPr>
        <p:blipFill>
          <a:blip r:embed="rId3">
            <a:extLst/>
          </a:blip>
          <a:stretch>
            <a:fillRect/>
          </a:stretch>
        </p:blipFill>
        <p:spPr>
          <a:xfrm>
            <a:off x="9111777" y="-9525"/>
            <a:ext cx="3096001" cy="3599060"/>
          </a:xfrm>
          <a:prstGeom prst="rect">
            <a:avLst/>
          </a:prstGeom>
          <a:ln w="12700">
            <a:miter lim="400000"/>
          </a:ln>
        </p:spPr>
      </p:pic>
      <p:sp>
        <p:nvSpPr>
          <p:cNvPr id="20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Rubrikbild">
    <p:bg>
      <p:bgPr>
        <a:solidFill>
          <a:schemeClr val="accent5"/>
        </a:solid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665999" y="2746799"/>
            <a:ext cx="9608402" cy="1965601"/>
          </a:xfrm>
          <a:prstGeom prst="rect">
            <a:avLst/>
          </a:prstGeom>
        </p:spPr>
        <p:txBody>
          <a:bodyPr>
            <a:normAutofit/>
          </a:bodyPr>
          <a:lstStyle>
            <a:lvl1pPr algn="ctr">
              <a:lnSpc>
                <a:spcPct val="80000"/>
              </a:lnSpc>
              <a:defRPr>
                <a:solidFill>
                  <a:srgbClr val="FFFFFF"/>
                </a:solidFill>
              </a:defRPr>
            </a:lvl1pPr>
          </a:lstStyle>
          <a:p>
            <a:r>
              <a:t>Title Text</a:t>
            </a:r>
          </a:p>
        </p:txBody>
      </p:sp>
      <p:sp>
        <p:nvSpPr>
          <p:cNvPr id="215" name="Body Level One…"/>
          <p:cNvSpPr txBox="1">
            <a:spLocks noGrp="1"/>
          </p:cNvSpPr>
          <p:nvPr>
            <p:ph type="body" sz="quarter" idx="1"/>
          </p:nvPr>
        </p:nvSpPr>
        <p:spPr>
          <a:xfrm>
            <a:off x="665999" y="4809599"/>
            <a:ext cx="9608402" cy="1425601"/>
          </a:xfrm>
          <a:prstGeom prst="rect">
            <a:avLst/>
          </a:prstGeom>
        </p:spPr>
        <p:txBody>
          <a:bodyPr>
            <a:normAutofit/>
          </a:bodyPr>
          <a:lstStyle>
            <a:lvl1pPr marL="0" indent="0" algn="ctr">
              <a:buSzTx/>
              <a:buFontTx/>
              <a:buNone/>
              <a:defRPr sz="1800">
                <a:solidFill>
                  <a:srgbClr val="FFFFFF"/>
                </a:solidFill>
              </a:defRPr>
            </a:lvl1pPr>
            <a:lvl2pPr marL="0" indent="457200" algn="ctr">
              <a:buSzTx/>
              <a:buFontTx/>
              <a:buNone/>
              <a:defRPr sz="1800">
                <a:solidFill>
                  <a:srgbClr val="FFFFFF"/>
                </a:solidFill>
              </a:defRPr>
            </a:lvl2pPr>
            <a:lvl3pPr marL="0" indent="914400" algn="ctr">
              <a:buSzTx/>
              <a:buFontTx/>
              <a:buNone/>
              <a:defRPr sz="1800">
                <a:solidFill>
                  <a:srgbClr val="FFFFFF"/>
                </a:solidFill>
              </a:defRPr>
            </a:lvl3pPr>
            <a:lvl4pPr marL="0" indent="1371600" algn="ctr">
              <a:buSzTx/>
              <a:buFontTx/>
              <a:buNone/>
              <a:defRPr sz="1800">
                <a:solidFill>
                  <a:srgbClr val="FFFFFF"/>
                </a:solidFill>
              </a:defRPr>
            </a:lvl4pPr>
            <a:lvl5pPr marL="0" indent="1828800" algn="ctr">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Rubrik och innehåll">
    <p:bg>
      <p:bgPr>
        <a:solidFill>
          <a:schemeClr val="accent5"/>
        </a:solid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664233" y="975186"/>
            <a:ext cx="9609826" cy="1112405"/>
          </a:xfrm>
          <a:prstGeom prst="rect">
            <a:avLst/>
          </a:prstGeom>
        </p:spPr>
        <p:txBody>
          <a:bodyPr>
            <a:normAutofit/>
          </a:bodyPr>
          <a:lstStyle>
            <a:lvl1pPr>
              <a:lnSpc>
                <a:spcPct val="80000"/>
              </a:lnSpc>
              <a:defRPr>
                <a:solidFill>
                  <a:srgbClr val="FFFFFF"/>
                </a:solidFill>
              </a:defRPr>
            </a:lvl1pPr>
          </a:lstStyle>
          <a:p>
            <a:r>
              <a:t>Title Text</a:t>
            </a:r>
          </a:p>
        </p:txBody>
      </p:sp>
      <p:sp>
        <p:nvSpPr>
          <p:cNvPr id="224" name="Body Level One…"/>
          <p:cNvSpPr txBox="1">
            <a:spLocks noGrp="1"/>
          </p:cNvSpPr>
          <p:nvPr>
            <p:ph type="body" idx="1"/>
          </p:nvPr>
        </p:nvSpPr>
        <p:spPr>
          <a:xfrm>
            <a:off x="664231" y="2495202"/>
            <a:ext cx="9609827" cy="3738600"/>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Avsnittsrubrik">
    <p:bg>
      <p:bgPr>
        <a:solidFill>
          <a:schemeClr val="accent5"/>
        </a:solid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665999" y="2746799"/>
            <a:ext cx="9608402" cy="1965601"/>
          </a:xfrm>
          <a:prstGeom prst="rect">
            <a:avLst/>
          </a:prstGeom>
        </p:spPr>
        <p:txBody>
          <a:bodyPr>
            <a:normAutofit/>
          </a:bodyPr>
          <a:lstStyle>
            <a:lvl1pPr algn="ctr">
              <a:lnSpc>
                <a:spcPct val="80000"/>
              </a:lnSpc>
              <a:defRPr sz="5400">
                <a:solidFill>
                  <a:srgbClr val="FFFFFF"/>
                </a:solidFill>
              </a:defRPr>
            </a:lvl1pPr>
          </a:lstStyle>
          <a:p>
            <a:r>
              <a:t>Title Text</a:t>
            </a:r>
          </a:p>
        </p:txBody>
      </p:sp>
      <p:sp>
        <p:nvSpPr>
          <p:cNvPr id="233" name="Body Level One…"/>
          <p:cNvSpPr txBox="1">
            <a:spLocks noGrp="1"/>
          </p:cNvSpPr>
          <p:nvPr>
            <p:ph type="body" sz="quarter" idx="1"/>
          </p:nvPr>
        </p:nvSpPr>
        <p:spPr>
          <a:xfrm>
            <a:off x="665999" y="4810125"/>
            <a:ext cx="9608402" cy="1427163"/>
          </a:xfrm>
          <a:prstGeom prst="rect">
            <a:avLst/>
          </a:prstGeom>
        </p:spPr>
        <p:txBody>
          <a:bodyPr>
            <a:normAutofit/>
          </a:bodyPr>
          <a:lstStyle>
            <a:lvl1pPr marL="0" indent="0" algn="ctr">
              <a:buSzTx/>
              <a:buFontTx/>
              <a:buNone/>
              <a:defRPr sz="1800">
                <a:solidFill>
                  <a:srgbClr val="FFFFFF"/>
                </a:solidFill>
              </a:defRPr>
            </a:lvl1pPr>
            <a:lvl2pPr marL="0" indent="457200" algn="ctr">
              <a:buSzTx/>
              <a:buFontTx/>
              <a:buNone/>
              <a:defRPr sz="1800">
                <a:solidFill>
                  <a:srgbClr val="FFFFFF"/>
                </a:solidFill>
              </a:defRPr>
            </a:lvl2pPr>
            <a:lvl3pPr marL="0" indent="914400" algn="ctr">
              <a:buSzTx/>
              <a:buFontTx/>
              <a:buNone/>
              <a:defRPr sz="1800">
                <a:solidFill>
                  <a:srgbClr val="FFFFFF"/>
                </a:solidFill>
              </a:defRPr>
            </a:lvl3pPr>
            <a:lvl4pPr marL="0" indent="1371600" algn="ctr">
              <a:buSzTx/>
              <a:buFontTx/>
              <a:buNone/>
              <a:defRPr sz="1800">
                <a:solidFill>
                  <a:srgbClr val="FFFFFF"/>
                </a:solidFill>
              </a:defRPr>
            </a:lvl4pPr>
            <a:lvl5pPr marL="0" indent="1828800" algn="ctr">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vå delar">
    <p:bg>
      <p:bgPr>
        <a:solidFill>
          <a:schemeClr val="accent5"/>
        </a:solid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664233" y="975186"/>
            <a:ext cx="9609826" cy="1112405"/>
          </a:xfrm>
          <a:prstGeom prst="rect">
            <a:avLst/>
          </a:prstGeom>
        </p:spPr>
        <p:txBody>
          <a:bodyPr>
            <a:normAutofit/>
          </a:bodyPr>
          <a:lstStyle>
            <a:lvl1pPr>
              <a:lnSpc>
                <a:spcPct val="80000"/>
              </a:lnSpc>
              <a:defRPr>
                <a:solidFill>
                  <a:srgbClr val="FFFFFF"/>
                </a:solidFill>
              </a:defRPr>
            </a:lvl1pPr>
          </a:lstStyle>
          <a:p>
            <a:r>
              <a:t>Title Text</a:t>
            </a:r>
          </a:p>
        </p:txBody>
      </p:sp>
      <p:sp>
        <p:nvSpPr>
          <p:cNvPr id="242" name="Body Level One…"/>
          <p:cNvSpPr txBox="1">
            <a:spLocks noGrp="1"/>
          </p:cNvSpPr>
          <p:nvPr>
            <p:ph type="body" sz="half" idx="1"/>
          </p:nvPr>
        </p:nvSpPr>
        <p:spPr>
          <a:xfrm>
            <a:off x="665999" y="2494800"/>
            <a:ext cx="4716002" cy="3740401"/>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Större höger mörk">
    <p:bg>
      <p:bgPr>
        <a:solidFill>
          <a:schemeClr val="accent5"/>
        </a:solid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664234" y="975186"/>
            <a:ext cx="5326992" cy="1112405"/>
          </a:xfrm>
          <a:prstGeom prst="rect">
            <a:avLst/>
          </a:prstGeom>
        </p:spPr>
        <p:txBody>
          <a:bodyPr>
            <a:normAutofit/>
          </a:bodyPr>
          <a:lstStyle>
            <a:lvl1pPr>
              <a:lnSpc>
                <a:spcPct val="80000"/>
              </a:lnSpc>
              <a:defRPr>
                <a:solidFill>
                  <a:srgbClr val="FFFFFF"/>
                </a:solidFill>
              </a:defRPr>
            </a:lvl1pPr>
          </a:lstStyle>
          <a:p>
            <a:r>
              <a:t>Title Text</a:t>
            </a:r>
          </a:p>
        </p:txBody>
      </p:sp>
      <p:sp>
        <p:nvSpPr>
          <p:cNvPr id="251" name="Body Level One…"/>
          <p:cNvSpPr txBox="1">
            <a:spLocks noGrp="1"/>
          </p:cNvSpPr>
          <p:nvPr>
            <p:ph type="body" sz="half" idx="1"/>
          </p:nvPr>
        </p:nvSpPr>
        <p:spPr>
          <a:xfrm>
            <a:off x="665999" y="2494800"/>
            <a:ext cx="5325228" cy="3740401"/>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Jämförelse">
    <p:bg>
      <p:bgPr>
        <a:solidFill>
          <a:schemeClr val="accent5"/>
        </a:solid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665999" y="975600"/>
            <a:ext cx="9608402" cy="1112401"/>
          </a:xfrm>
          <a:prstGeom prst="rect">
            <a:avLst/>
          </a:prstGeom>
        </p:spPr>
        <p:txBody>
          <a:bodyPr>
            <a:normAutofit/>
          </a:bodyPr>
          <a:lstStyle>
            <a:lvl1pPr>
              <a:lnSpc>
                <a:spcPct val="80000"/>
              </a:lnSpc>
              <a:defRPr>
                <a:solidFill>
                  <a:srgbClr val="FFFFFF"/>
                </a:solidFill>
              </a:defRPr>
            </a:lvl1pPr>
          </a:lstStyle>
          <a:p>
            <a:r>
              <a:t>Title Text</a:t>
            </a:r>
          </a:p>
        </p:txBody>
      </p:sp>
      <p:sp>
        <p:nvSpPr>
          <p:cNvPr id="260" name="Body Level One…"/>
          <p:cNvSpPr txBox="1">
            <a:spLocks noGrp="1"/>
          </p:cNvSpPr>
          <p:nvPr>
            <p:ph type="body" sz="quarter" idx="1"/>
          </p:nvPr>
        </p:nvSpPr>
        <p:spPr>
          <a:xfrm>
            <a:off x="666001" y="2162175"/>
            <a:ext cx="4716001" cy="609600"/>
          </a:xfrm>
          <a:prstGeom prst="rect">
            <a:avLst/>
          </a:prstGeom>
        </p:spPr>
        <p:txBody>
          <a:bodyPr anchor="ctr">
            <a:normAutofit/>
          </a:bodyPr>
          <a:lstStyle>
            <a:lvl1pPr marL="0" indent="0">
              <a:buSzTx/>
              <a:buFontTx/>
              <a:buNone/>
              <a:defRPr sz="1800" b="1">
                <a:solidFill>
                  <a:srgbClr val="FFFFFF"/>
                </a:solidFill>
              </a:defRPr>
            </a:lvl1pPr>
            <a:lvl2pPr marL="0" indent="457200">
              <a:buSzTx/>
              <a:buFontTx/>
              <a:buNone/>
              <a:defRPr sz="1800" b="1">
                <a:solidFill>
                  <a:srgbClr val="FFFFFF"/>
                </a:solidFill>
              </a:defRPr>
            </a:lvl2pPr>
            <a:lvl3pPr marL="0" indent="914400">
              <a:buSzTx/>
              <a:buFontTx/>
              <a:buNone/>
              <a:defRPr sz="1800" b="1">
                <a:solidFill>
                  <a:srgbClr val="FFFFFF"/>
                </a:solidFill>
              </a:defRPr>
            </a:lvl3pPr>
            <a:lvl4pPr marL="0" indent="1371600">
              <a:buSzTx/>
              <a:buFontTx/>
              <a:buNone/>
              <a:defRPr sz="1800" b="1">
                <a:solidFill>
                  <a:srgbClr val="FFFFFF"/>
                </a:solidFill>
              </a:defRPr>
            </a:lvl4pPr>
            <a:lvl5pPr marL="0" indent="1828800">
              <a:buSzTx/>
              <a:buFontTx/>
              <a:buNone/>
              <a:defRPr sz="1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1" name="Platshållare för text 4"/>
          <p:cNvSpPr>
            <a:spLocks noGrp="1"/>
          </p:cNvSpPr>
          <p:nvPr>
            <p:ph type="body" sz="quarter" idx="13"/>
          </p:nvPr>
        </p:nvSpPr>
        <p:spPr>
          <a:xfrm>
            <a:off x="5551199" y="2162175"/>
            <a:ext cx="4723201" cy="609600"/>
          </a:xfrm>
          <a:prstGeom prst="rect">
            <a:avLst/>
          </a:prstGeom>
        </p:spPr>
        <p:txBody>
          <a:bodyPr anchor="ctr">
            <a:normAutofit/>
          </a:bodyPr>
          <a:lstStyle/>
          <a:p>
            <a:pPr marL="0" indent="0">
              <a:buSzTx/>
              <a:buFontTx/>
              <a:buNone/>
              <a:defRPr sz="1800" b="1">
                <a:solidFill>
                  <a:srgbClr val="FFFFFF"/>
                </a:solidFill>
              </a:defRPr>
            </a:pPr>
            <a:endParaRPr/>
          </a:p>
        </p:txBody>
      </p:sp>
      <p:sp>
        <p:nvSpPr>
          <p:cNvPr id="2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Endast rubrik">
    <p:bg>
      <p:bgPr>
        <a:solidFill>
          <a:schemeClr val="accent5"/>
        </a:solidFill>
        <a:effectLst/>
      </p:bgPr>
    </p:bg>
    <p:spTree>
      <p:nvGrpSpPr>
        <p:cNvPr id="1" name=""/>
        <p:cNvGrpSpPr/>
        <p:nvPr/>
      </p:nvGrpSpPr>
      <p:grpSpPr>
        <a:xfrm>
          <a:off x="0" y="0"/>
          <a:ext cx="0" cy="0"/>
          <a:chOff x="0" y="0"/>
          <a:chExt cx="0" cy="0"/>
        </a:xfrm>
      </p:grpSpPr>
      <p:sp>
        <p:nvSpPr>
          <p:cNvPr id="269" name="Title Text"/>
          <p:cNvSpPr txBox="1">
            <a:spLocks noGrp="1"/>
          </p:cNvSpPr>
          <p:nvPr>
            <p:ph type="title"/>
          </p:nvPr>
        </p:nvSpPr>
        <p:spPr>
          <a:xfrm>
            <a:off x="664233" y="975186"/>
            <a:ext cx="9609826" cy="1112405"/>
          </a:xfrm>
          <a:prstGeom prst="rect">
            <a:avLst/>
          </a:prstGeom>
        </p:spPr>
        <p:txBody>
          <a:bodyPr>
            <a:normAutofit/>
          </a:bodyPr>
          <a:lstStyle>
            <a:lvl1pPr>
              <a:lnSpc>
                <a:spcPct val="80000"/>
              </a:lnSpc>
              <a:defRPr>
                <a:solidFill>
                  <a:srgbClr val="FFFFFF"/>
                </a:solidFill>
              </a:defRPr>
            </a:lvl1pPr>
          </a:lstStyle>
          <a:p>
            <a:r>
              <a:t>Title Text</a:t>
            </a:r>
          </a:p>
        </p:txBody>
      </p:sp>
      <p:sp>
        <p:nvSpPr>
          <p:cNvPr id="270"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om">
    <p:bg>
      <p:bgPr>
        <a:solidFill>
          <a:schemeClr val="accent5"/>
        </a:solidFill>
        <a:effectLst/>
      </p:bgPr>
    </p:bg>
    <p:spTree>
      <p:nvGrpSpPr>
        <p:cNvPr id="1" name=""/>
        <p:cNvGrpSpPr/>
        <p:nvPr/>
      </p:nvGrpSpPr>
      <p:grpSpPr>
        <a:xfrm>
          <a:off x="0" y="0"/>
          <a:ext cx="0" cy="0"/>
          <a:chOff x="0" y="0"/>
          <a:chExt cx="0" cy="0"/>
        </a:xfrm>
      </p:grpSpPr>
      <p:sp>
        <p:nvSpPr>
          <p:cNvPr id="27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65999" y="2746799"/>
            <a:ext cx="9608402" cy="1965601"/>
          </a:xfrm>
          <a:prstGeom prst="rect">
            <a:avLst/>
          </a:prstGeom>
        </p:spPr>
        <p:txBody>
          <a:bodyPr>
            <a:normAutofit/>
          </a:bodyPr>
          <a:lstStyle>
            <a:lvl1pPr algn="ctr"/>
          </a:lstStyle>
          <a:p>
            <a:r>
              <a:t>Title Text</a:t>
            </a:r>
          </a:p>
        </p:txBody>
      </p:sp>
      <p:sp>
        <p:nvSpPr>
          <p:cNvPr id="13" name="Body Level One…"/>
          <p:cNvSpPr txBox="1">
            <a:spLocks noGrp="1"/>
          </p:cNvSpPr>
          <p:nvPr>
            <p:ph type="body" sz="quarter" idx="1"/>
          </p:nvPr>
        </p:nvSpPr>
        <p:spPr>
          <a:xfrm>
            <a:off x="665999" y="4809599"/>
            <a:ext cx="9608402" cy="1425601"/>
          </a:xfrm>
          <a:prstGeom prst="rect">
            <a:avLst/>
          </a:prstGeom>
        </p:spPr>
        <p:txBody>
          <a:bodyPr>
            <a:normAutofit/>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2633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vsnittsrubrik">
    <p:spTree>
      <p:nvGrpSpPr>
        <p:cNvPr id="1" name=""/>
        <p:cNvGrpSpPr/>
        <p:nvPr/>
      </p:nvGrpSpPr>
      <p:grpSpPr>
        <a:xfrm>
          <a:off x="0" y="0"/>
          <a:ext cx="0" cy="0"/>
          <a:chOff x="0" y="0"/>
          <a:chExt cx="0" cy="0"/>
        </a:xfrm>
      </p:grpSpPr>
      <p:sp>
        <p:nvSpPr>
          <p:cNvPr id="39" name="Title Text"/>
          <p:cNvSpPr txBox="1">
            <a:spLocks noGrp="1"/>
          </p:cNvSpPr>
          <p:nvPr>
            <p:ph type="title"/>
          </p:nvPr>
        </p:nvSpPr>
        <p:spPr>
          <a:xfrm>
            <a:off x="665999" y="2746799"/>
            <a:ext cx="9608402" cy="1965601"/>
          </a:xfrm>
          <a:prstGeom prst="rect">
            <a:avLst/>
          </a:prstGeom>
        </p:spPr>
        <p:txBody>
          <a:bodyPr>
            <a:normAutofit/>
          </a:bodyPr>
          <a:lstStyle>
            <a:lvl1pPr algn="ctr">
              <a:defRPr sz="5400"/>
            </a:lvl1pPr>
          </a:lstStyle>
          <a:p>
            <a:r>
              <a:t>Title Text</a:t>
            </a:r>
          </a:p>
        </p:txBody>
      </p:sp>
      <p:sp>
        <p:nvSpPr>
          <p:cNvPr id="40" name="Body Level One…"/>
          <p:cNvSpPr txBox="1">
            <a:spLocks noGrp="1"/>
          </p:cNvSpPr>
          <p:nvPr>
            <p:ph type="body" sz="quarter" idx="1"/>
          </p:nvPr>
        </p:nvSpPr>
        <p:spPr>
          <a:xfrm>
            <a:off x="665999" y="4810125"/>
            <a:ext cx="9608402" cy="1427163"/>
          </a:xfrm>
          <a:prstGeom prst="rect">
            <a:avLst/>
          </a:prstGeom>
        </p:spPr>
        <p:txBody>
          <a:bodyPr>
            <a:normAutofit/>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Rubrik med bild">
    <p:spTree>
      <p:nvGrpSpPr>
        <p:cNvPr id="1" name=""/>
        <p:cNvGrpSpPr/>
        <p:nvPr/>
      </p:nvGrpSpPr>
      <p:grpSpPr>
        <a:xfrm>
          <a:off x="0" y="0"/>
          <a:ext cx="0" cy="0"/>
          <a:chOff x="0" y="0"/>
          <a:chExt cx="0" cy="0"/>
        </a:xfrm>
      </p:grpSpPr>
      <p:sp>
        <p:nvSpPr>
          <p:cNvPr id="21" name="Platshållare för bild 7"/>
          <p:cNvSpPr>
            <a:spLocks noGrp="1"/>
          </p:cNvSpPr>
          <p:nvPr>
            <p:ph type="pic" idx="13"/>
          </p:nvPr>
        </p:nvSpPr>
        <p:spPr>
          <a:xfrm>
            <a:off x="-1" y="-1500"/>
            <a:ext cx="12192600" cy="6859500"/>
          </a:xfrm>
          <a:prstGeom prst="rect">
            <a:avLst/>
          </a:prstGeom>
        </p:spPr>
        <p:txBody>
          <a:bodyPr lIns="91439" rIns="91439"/>
          <a:lstStyle/>
          <a:p>
            <a:endParaRPr/>
          </a:p>
        </p:txBody>
      </p:sp>
      <p:sp>
        <p:nvSpPr>
          <p:cNvPr id="22" name="Title Text"/>
          <p:cNvSpPr txBox="1">
            <a:spLocks noGrp="1"/>
          </p:cNvSpPr>
          <p:nvPr>
            <p:ph type="title"/>
          </p:nvPr>
        </p:nvSpPr>
        <p:spPr>
          <a:xfrm>
            <a:off x="665999" y="1889549"/>
            <a:ext cx="9608402" cy="1310851"/>
          </a:xfrm>
          <a:prstGeom prst="rect">
            <a:avLst/>
          </a:prstGeom>
        </p:spPr>
        <p:txBody>
          <a:bodyPr>
            <a:normAutofit/>
          </a:bodyPr>
          <a:lstStyle>
            <a:lvl1pPr algn="ctr">
              <a:defRPr sz="5400"/>
            </a:lvl1p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189302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4233" y="874602"/>
            <a:ext cx="9609826" cy="1231393"/>
          </a:xfrm>
          <a:prstGeom prst="rect">
            <a:avLst/>
          </a:prstGeom>
        </p:spPr>
        <p:txBody>
          <a:bodyPr>
            <a:normAutofit/>
          </a:bodyPr>
          <a:lstStyle/>
          <a:p>
            <a:r>
              <a:t>Title Text</a:t>
            </a:r>
          </a:p>
        </p:txBody>
      </p:sp>
      <p:sp>
        <p:nvSpPr>
          <p:cNvPr id="31" name="Body Level One…"/>
          <p:cNvSpPr txBox="1">
            <a:spLocks noGrp="1"/>
          </p:cNvSpPr>
          <p:nvPr>
            <p:ph type="body" idx="1"/>
          </p:nvPr>
        </p:nvSpPr>
        <p:spPr>
          <a:xfrm>
            <a:off x="664231" y="2495202"/>
            <a:ext cx="9609827" cy="37386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791876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Avsnittsrubrik">
    <p:spTree>
      <p:nvGrpSpPr>
        <p:cNvPr id="1" name=""/>
        <p:cNvGrpSpPr/>
        <p:nvPr/>
      </p:nvGrpSpPr>
      <p:grpSpPr>
        <a:xfrm>
          <a:off x="0" y="0"/>
          <a:ext cx="0" cy="0"/>
          <a:chOff x="0" y="0"/>
          <a:chExt cx="0" cy="0"/>
        </a:xfrm>
      </p:grpSpPr>
      <p:sp>
        <p:nvSpPr>
          <p:cNvPr id="39" name="Title Text"/>
          <p:cNvSpPr txBox="1">
            <a:spLocks noGrp="1"/>
          </p:cNvSpPr>
          <p:nvPr>
            <p:ph type="title"/>
          </p:nvPr>
        </p:nvSpPr>
        <p:spPr>
          <a:xfrm>
            <a:off x="665999" y="2746799"/>
            <a:ext cx="9608402" cy="1965601"/>
          </a:xfrm>
          <a:prstGeom prst="rect">
            <a:avLst/>
          </a:prstGeom>
        </p:spPr>
        <p:txBody>
          <a:bodyPr>
            <a:normAutofit/>
          </a:bodyPr>
          <a:lstStyle>
            <a:lvl1pPr algn="ctr">
              <a:defRPr sz="5400"/>
            </a:lvl1pPr>
          </a:lstStyle>
          <a:p>
            <a:r>
              <a:t>Title Text</a:t>
            </a:r>
          </a:p>
        </p:txBody>
      </p:sp>
      <p:sp>
        <p:nvSpPr>
          <p:cNvPr id="40" name="Body Level One…"/>
          <p:cNvSpPr txBox="1">
            <a:spLocks noGrp="1"/>
          </p:cNvSpPr>
          <p:nvPr>
            <p:ph type="body" sz="quarter" idx="1"/>
          </p:nvPr>
        </p:nvSpPr>
        <p:spPr>
          <a:xfrm>
            <a:off x="665999" y="4810125"/>
            <a:ext cx="9608402" cy="1427163"/>
          </a:xfrm>
          <a:prstGeom prst="rect">
            <a:avLst/>
          </a:prstGeom>
        </p:spPr>
        <p:txBody>
          <a:bodyPr>
            <a:normAutofit/>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683224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vå delar">
    <p:spTree>
      <p:nvGrpSpPr>
        <p:cNvPr id="1" name=""/>
        <p:cNvGrpSpPr/>
        <p:nvPr/>
      </p:nvGrpSpPr>
      <p:grpSpPr>
        <a:xfrm>
          <a:off x="0" y="0"/>
          <a:ext cx="0" cy="0"/>
          <a:chOff x="0" y="0"/>
          <a:chExt cx="0" cy="0"/>
        </a:xfrm>
      </p:grpSpPr>
      <p:sp>
        <p:nvSpPr>
          <p:cNvPr id="48" name="Title Text"/>
          <p:cNvSpPr txBox="1">
            <a:spLocks noGrp="1"/>
          </p:cNvSpPr>
          <p:nvPr>
            <p:ph type="title"/>
          </p:nvPr>
        </p:nvSpPr>
        <p:spPr>
          <a:xfrm>
            <a:off x="664233" y="874602"/>
            <a:ext cx="9609826" cy="1231393"/>
          </a:xfrm>
          <a:prstGeom prst="rect">
            <a:avLst/>
          </a:prstGeom>
        </p:spPr>
        <p:txBody>
          <a:bodyPr>
            <a:normAutofit/>
          </a:bodyPr>
          <a:lstStyle/>
          <a:p>
            <a:r>
              <a:t>Title Text</a:t>
            </a:r>
          </a:p>
        </p:txBody>
      </p:sp>
      <p:sp>
        <p:nvSpPr>
          <p:cNvPr id="49" name="Body Level One…"/>
          <p:cNvSpPr txBox="1">
            <a:spLocks noGrp="1"/>
          </p:cNvSpPr>
          <p:nvPr>
            <p:ph type="body" sz="half" idx="1"/>
          </p:nvPr>
        </p:nvSpPr>
        <p:spPr>
          <a:xfrm>
            <a:off x="665999" y="2494800"/>
            <a:ext cx="4716002" cy="37404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530035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Större höger">
    <p:spTree>
      <p:nvGrpSpPr>
        <p:cNvPr id="1" name=""/>
        <p:cNvGrpSpPr/>
        <p:nvPr/>
      </p:nvGrpSpPr>
      <p:grpSpPr>
        <a:xfrm>
          <a:off x="0" y="0"/>
          <a:ext cx="0" cy="0"/>
          <a:chOff x="0" y="0"/>
          <a:chExt cx="0" cy="0"/>
        </a:xfrm>
      </p:grpSpPr>
      <p:sp>
        <p:nvSpPr>
          <p:cNvPr id="57" name="Title Text"/>
          <p:cNvSpPr txBox="1">
            <a:spLocks noGrp="1"/>
          </p:cNvSpPr>
          <p:nvPr>
            <p:ph type="title"/>
          </p:nvPr>
        </p:nvSpPr>
        <p:spPr>
          <a:xfrm>
            <a:off x="664234" y="874602"/>
            <a:ext cx="5326992" cy="1228519"/>
          </a:xfrm>
          <a:prstGeom prst="rect">
            <a:avLst/>
          </a:prstGeom>
        </p:spPr>
        <p:txBody>
          <a:bodyPr>
            <a:normAutofit/>
          </a:bodyPr>
          <a:lstStyle/>
          <a:p>
            <a:r>
              <a:t>Title Text</a:t>
            </a:r>
          </a:p>
        </p:txBody>
      </p:sp>
      <p:sp>
        <p:nvSpPr>
          <p:cNvPr id="58" name="Body Level One…"/>
          <p:cNvSpPr txBox="1">
            <a:spLocks noGrp="1"/>
          </p:cNvSpPr>
          <p:nvPr>
            <p:ph type="body" sz="half" idx="1"/>
          </p:nvPr>
        </p:nvSpPr>
        <p:spPr>
          <a:xfrm>
            <a:off x="665999" y="2494800"/>
            <a:ext cx="5325228" cy="37404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972533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66" name="Title Text"/>
          <p:cNvSpPr txBox="1">
            <a:spLocks noGrp="1"/>
          </p:cNvSpPr>
          <p:nvPr>
            <p:ph type="title"/>
          </p:nvPr>
        </p:nvSpPr>
        <p:spPr>
          <a:xfrm>
            <a:off x="665999" y="875015"/>
            <a:ext cx="9608402" cy="1228105"/>
          </a:xfrm>
          <a:prstGeom prst="rect">
            <a:avLst/>
          </a:prstGeom>
        </p:spPr>
        <p:txBody>
          <a:bodyPr>
            <a:normAutofit/>
          </a:bodyPr>
          <a:lstStyle/>
          <a:p>
            <a:r>
              <a:t>Title Text</a:t>
            </a:r>
          </a:p>
        </p:txBody>
      </p:sp>
      <p:sp>
        <p:nvSpPr>
          <p:cNvPr id="67" name="Body Level One…"/>
          <p:cNvSpPr txBox="1">
            <a:spLocks noGrp="1"/>
          </p:cNvSpPr>
          <p:nvPr>
            <p:ph type="body" sz="quarter" idx="1"/>
          </p:nvPr>
        </p:nvSpPr>
        <p:spPr>
          <a:xfrm>
            <a:off x="666001" y="2162175"/>
            <a:ext cx="4716001" cy="609600"/>
          </a:xfrm>
          <a:prstGeom prst="rect">
            <a:avLst/>
          </a:prstGeom>
        </p:spPr>
        <p:txBody>
          <a:bodyPr anchor="ctr">
            <a:normAutofit/>
          </a:bodyPr>
          <a:lstStyle>
            <a:lvl1pPr marL="0" indent="0">
              <a:buSzTx/>
              <a:buFontTx/>
              <a:buNone/>
              <a:defRPr sz="1800" b="1"/>
            </a:lvl1pPr>
            <a:lvl2pPr marL="0" indent="457200">
              <a:buSzTx/>
              <a:buFontTx/>
              <a:buNone/>
              <a:defRPr sz="1800" b="1"/>
            </a:lvl2pPr>
            <a:lvl3pPr marL="0" indent="914400">
              <a:buSzTx/>
              <a:buFontTx/>
              <a:buNone/>
              <a:defRPr sz="1800" b="1"/>
            </a:lvl3pPr>
            <a:lvl4pPr marL="0" indent="1371600">
              <a:buSzTx/>
              <a:buFontTx/>
              <a:buNone/>
              <a:defRPr sz="1800" b="1"/>
            </a:lvl4pPr>
            <a:lvl5pPr marL="0" indent="18288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68" name="Platshållare för text 4"/>
          <p:cNvSpPr>
            <a:spLocks noGrp="1"/>
          </p:cNvSpPr>
          <p:nvPr>
            <p:ph type="body" sz="quarter" idx="13"/>
          </p:nvPr>
        </p:nvSpPr>
        <p:spPr>
          <a:xfrm>
            <a:off x="5551199" y="2162175"/>
            <a:ext cx="4723201" cy="609600"/>
          </a:xfrm>
          <a:prstGeom prst="rect">
            <a:avLst/>
          </a:prstGeom>
        </p:spPr>
        <p:txBody>
          <a:bodyPr anchor="ctr">
            <a:normAutofit/>
          </a:bodyPr>
          <a:lstStyle/>
          <a:p>
            <a:pPr marL="0" indent="0">
              <a:buSzTx/>
              <a:buFontTx/>
              <a:buNone/>
              <a:defRPr sz="1800" b="1"/>
            </a:pPr>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7808657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93649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Vit">
    <p:bg>
      <p:bgPr>
        <a:solidFill>
          <a:srgbClr val="FFFFFF"/>
        </a:solidFill>
        <a:effectLst/>
      </p:bgPr>
    </p:bg>
    <p:spTree>
      <p:nvGrpSpPr>
        <p:cNvPr id="1" name=""/>
        <p:cNvGrpSpPr/>
        <p:nvPr/>
      </p:nvGrpSpPr>
      <p:grpSpPr>
        <a:xfrm>
          <a:off x="0" y="0"/>
          <a:ext cx="0" cy="0"/>
          <a:chOff x="0" y="0"/>
          <a:chExt cx="0" cy="0"/>
        </a:xfrm>
      </p:grpSpPr>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208525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Rubrikbild">
    <p:bg>
      <p:bgPr>
        <a:solidFill>
          <a:srgbClr val="FFFFFF"/>
        </a:solidFill>
        <a:effectLst/>
      </p:bgPr>
    </p:bg>
    <p:spTree>
      <p:nvGrpSpPr>
        <p:cNvPr id="1" name=""/>
        <p:cNvGrpSpPr/>
        <p:nvPr/>
      </p:nvGrpSpPr>
      <p:grpSpPr>
        <a:xfrm>
          <a:off x="0" y="0"/>
          <a:ext cx="0" cy="0"/>
          <a:chOff x="0" y="0"/>
          <a:chExt cx="0" cy="0"/>
        </a:xfrm>
      </p:grpSpPr>
      <p:sp>
        <p:nvSpPr>
          <p:cNvPr id="98" name="Title Text"/>
          <p:cNvSpPr txBox="1">
            <a:spLocks noGrp="1"/>
          </p:cNvSpPr>
          <p:nvPr>
            <p:ph type="title"/>
          </p:nvPr>
        </p:nvSpPr>
        <p:spPr>
          <a:xfrm>
            <a:off x="665999" y="2746799"/>
            <a:ext cx="9608402" cy="1965601"/>
          </a:xfrm>
          <a:prstGeom prst="rect">
            <a:avLst/>
          </a:prstGeom>
        </p:spPr>
        <p:txBody>
          <a:bodyPr>
            <a:normAutofit/>
          </a:bodyPr>
          <a:lstStyle>
            <a:lvl1pPr algn="ctr"/>
          </a:lstStyle>
          <a:p>
            <a:r>
              <a:t>Title Text</a:t>
            </a:r>
          </a:p>
        </p:txBody>
      </p:sp>
      <p:sp>
        <p:nvSpPr>
          <p:cNvPr id="99" name="Body Level One…"/>
          <p:cNvSpPr txBox="1">
            <a:spLocks noGrp="1"/>
          </p:cNvSpPr>
          <p:nvPr>
            <p:ph type="body" sz="quarter" idx="1"/>
          </p:nvPr>
        </p:nvSpPr>
        <p:spPr>
          <a:xfrm>
            <a:off x="665999" y="4809599"/>
            <a:ext cx="9608402" cy="1425601"/>
          </a:xfrm>
          <a:prstGeom prst="rect">
            <a:avLst/>
          </a:prstGeom>
        </p:spPr>
        <p:txBody>
          <a:bodyPr>
            <a:normAutofit/>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E09CCD36-0C07-48D4-A354-E7CDC5DBD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423429239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_Rubrik med bild">
    <p:bg>
      <p:bgPr>
        <a:solidFill>
          <a:srgbClr val="FFFFFF"/>
        </a:solidFill>
        <a:effectLst/>
      </p:bgPr>
    </p:bg>
    <p:spTree>
      <p:nvGrpSpPr>
        <p:cNvPr id="1" name=""/>
        <p:cNvGrpSpPr/>
        <p:nvPr/>
      </p:nvGrpSpPr>
      <p:grpSpPr>
        <a:xfrm>
          <a:off x="0" y="0"/>
          <a:ext cx="0" cy="0"/>
          <a:chOff x="0" y="0"/>
          <a:chExt cx="0" cy="0"/>
        </a:xfrm>
      </p:grpSpPr>
      <p:sp>
        <p:nvSpPr>
          <p:cNvPr id="107" name="Platshållare för bild 7"/>
          <p:cNvSpPr>
            <a:spLocks noGrp="1"/>
          </p:cNvSpPr>
          <p:nvPr>
            <p:ph type="pic" idx="13"/>
          </p:nvPr>
        </p:nvSpPr>
        <p:spPr>
          <a:xfrm>
            <a:off x="-1" y="-1500"/>
            <a:ext cx="12192600" cy="6859500"/>
          </a:xfrm>
          <a:prstGeom prst="rect">
            <a:avLst/>
          </a:prstGeom>
        </p:spPr>
        <p:txBody>
          <a:bodyPr lIns="91439" rIns="91439"/>
          <a:lstStyle/>
          <a:p>
            <a:endParaRPr/>
          </a:p>
        </p:txBody>
      </p:sp>
      <p:sp>
        <p:nvSpPr>
          <p:cNvPr id="108" name="Title Text"/>
          <p:cNvSpPr txBox="1">
            <a:spLocks noGrp="1"/>
          </p:cNvSpPr>
          <p:nvPr>
            <p:ph type="title"/>
          </p:nvPr>
        </p:nvSpPr>
        <p:spPr>
          <a:xfrm>
            <a:off x="665999" y="1889549"/>
            <a:ext cx="9608402" cy="1310851"/>
          </a:xfrm>
          <a:prstGeom prst="rect">
            <a:avLst/>
          </a:prstGeom>
        </p:spPr>
        <p:txBody>
          <a:bodyPr>
            <a:normAutofit/>
          </a:bodyPr>
          <a:lstStyle>
            <a:lvl1pPr algn="ctr">
              <a:defRPr sz="5400"/>
            </a:lvl1pPr>
          </a:lstStyle>
          <a:p>
            <a:r>
              <a:t>Title Text</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51388CD4-7FD8-4012-9557-051B6D0F06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0447519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törre höger">
    <p:spTree>
      <p:nvGrpSpPr>
        <p:cNvPr id="1" name=""/>
        <p:cNvGrpSpPr/>
        <p:nvPr/>
      </p:nvGrpSpPr>
      <p:grpSpPr>
        <a:xfrm>
          <a:off x="0" y="0"/>
          <a:ext cx="0" cy="0"/>
          <a:chOff x="0" y="0"/>
          <a:chExt cx="0" cy="0"/>
        </a:xfrm>
      </p:grpSpPr>
      <p:sp>
        <p:nvSpPr>
          <p:cNvPr id="57" name="Title Text"/>
          <p:cNvSpPr txBox="1">
            <a:spLocks noGrp="1"/>
          </p:cNvSpPr>
          <p:nvPr>
            <p:ph type="title"/>
          </p:nvPr>
        </p:nvSpPr>
        <p:spPr>
          <a:xfrm>
            <a:off x="664234" y="874602"/>
            <a:ext cx="5326992" cy="1228519"/>
          </a:xfrm>
          <a:prstGeom prst="rect">
            <a:avLst/>
          </a:prstGeom>
        </p:spPr>
        <p:txBody>
          <a:bodyPr>
            <a:normAutofit/>
          </a:bodyPr>
          <a:lstStyle/>
          <a:p>
            <a:r>
              <a:t>Title Text</a:t>
            </a:r>
          </a:p>
        </p:txBody>
      </p:sp>
      <p:sp>
        <p:nvSpPr>
          <p:cNvPr id="58" name="Body Level One…"/>
          <p:cNvSpPr txBox="1">
            <a:spLocks noGrp="1"/>
          </p:cNvSpPr>
          <p:nvPr>
            <p:ph type="body" sz="half" idx="1"/>
          </p:nvPr>
        </p:nvSpPr>
        <p:spPr>
          <a:xfrm>
            <a:off x="665999" y="2494800"/>
            <a:ext cx="5325228" cy="37404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Rubrik och innehåll">
    <p:bg>
      <p:bgPr>
        <a:solidFill>
          <a:srgbClr val="FFFFFF"/>
        </a:solidFill>
        <a:effectLst/>
      </p:bgPr>
    </p:bg>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664233" y="874602"/>
            <a:ext cx="9609826" cy="1231393"/>
          </a:xfrm>
          <a:prstGeom prst="rect">
            <a:avLst/>
          </a:prstGeom>
        </p:spPr>
        <p:txBody>
          <a:bodyPr>
            <a:normAutofit/>
          </a:bodyPr>
          <a:lstStyle/>
          <a:p>
            <a:r>
              <a:t>Title Text</a:t>
            </a:r>
          </a:p>
        </p:txBody>
      </p:sp>
      <p:sp>
        <p:nvSpPr>
          <p:cNvPr id="117" name="Body Level One…"/>
          <p:cNvSpPr txBox="1">
            <a:spLocks noGrp="1"/>
          </p:cNvSpPr>
          <p:nvPr>
            <p:ph type="body" idx="1"/>
          </p:nvPr>
        </p:nvSpPr>
        <p:spPr>
          <a:xfrm>
            <a:off x="664231" y="2495202"/>
            <a:ext cx="9609827" cy="37386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932E05D5-A9BF-4B84-8028-50F7B11219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84169292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Avsnittsrubrik">
    <p:bg>
      <p:bgPr>
        <a:solidFill>
          <a:srgbClr val="FFFFFF"/>
        </a:solidFill>
        <a:effectLst/>
      </p:bgPr>
    </p:bg>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665999" y="2746799"/>
            <a:ext cx="9608402" cy="1965601"/>
          </a:xfrm>
          <a:prstGeom prst="rect">
            <a:avLst/>
          </a:prstGeom>
        </p:spPr>
        <p:txBody>
          <a:bodyPr>
            <a:normAutofit/>
          </a:bodyPr>
          <a:lstStyle>
            <a:lvl1pPr algn="ctr">
              <a:defRPr sz="5400"/>
            </a:lvl1pPr>
          </a:lstStyle>
          <a:p>
            <a:r>
              <a:t>Title Text</a:t>
            </a:r>
          </a:p>
        </p:txBody>
      </p:sp>
      <p:sp>
        <p:nvSpPr>
          <p:cNvPr id="126" name="Body Level One…"/>
          <p:cNvSpPr txBox="1">
            <a:spLocks noGrp="1"/>
          </p:cNvSpPr>
          <p:nvPr>
            <p:ph type="body" sz="quarter" idx="1"/>
          </p:nvPr>
        </p:nvSpPr>
        <p:spPr>
          <a:xfrm>
            <a:off x="665999" y="4810125"/>
            <a:ext cx="9608402" cy="1427163"/>
          </a:xfrm>
          <a:prstGeom prst="rect">
            <a:avLst/>
          </a:prstGeom>
        </p:spPr>
        <p:txBody>
          <a:bodyPr>
            <a:normAutofit/>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4781D4CE-385F-4331-B4BF-FCCF5C004E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415762723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vå delar">
    <p:bg>
      <p:bgPr>
        <a:solidFill>
          <a:srgbClr val="FFFFFF"/>
        </a:solidFill>
        <a:effectLst/>
      </p:bgPr>
    </p:bg>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664233" y="874602"/>
            <a:ext cx="9609826" cy="1231393"/>
          </a:xfrm>
          <a:prstGeom prst="rect">
            <a:avLst/>
          </a:prstGeom>
        </p:spPr>
        <p:txBody>
          <a:bodyPr>
            <a:normAutofit/>
          </a:bodyPr>
          <a:lstStyle/>
          <a:p>
            <a:r>
              <a:t>Title Text</a:t>
            </a:r>
          </a:p>
        </p:txBody>
      </p:sp>
      <p:sp>
        <p:nvSpPr>
          <p:cNvPr id="135" name="Body Level One…"/>
          <p:cNvSpPr txBox="1">
            <a:spLocks noGrp="1"/>
          </p:cNvSpPr>
          <p:nvPr>
            <p:ph type="body" sz="half" idx="1"/>
          </p:nvPr>
        </p:nvSpPr>
        <p:spPr>
          <a:xfrm>
            <a:off x="665999" y="2494800"/>
            <a:ext cx="4716002" cy="37404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5ACD26FC-B8ED-46FF-B3F9-65BC3590F2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6067409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Större höger">
    <p:bg>
      <p:bgPr>
        <a:solidFill>
          <a:srgbClr val="FFFFFF"/>
        </a:solidFill>
        <a:effectLst/>
      </p:bgPr>
    </p:bg>
    <p:spTree>
      <p:nvGrpSpPr>
        <p:cNvPr id="1" name=""/>
        <p:cNvGrpSpPr/>
        <p:nvPr/>
      </p:nvGrpSpPr>
      <p:grpSpPr>
        <a:xfrm>
          <a:off x="0" y="0"/>
          <a:ext cx="0" cy="0"/>
          <a:chOff x="0" y="0"/>
          <a:chExt cx="0" cy="0"/>
        </a:xfrm>
      </p:grpSpPr>
      <p:sp>
        <p:nvSpPr>
          <p:cNvPr id="143" name="Title Text"/>
          <p:cNvSpPr txBox="1">
            <a:spLocks noGrp="1"/>
          </p:cNvSpPr>
          <p:nvPr>
            <p:ph type="title"/>
          </p:nvPr>
        </p:nvSpPr>
        <p:spPr>
          <a:xfrm>
            <a:off x="664234" y="874602"/>
            <a:ext cx="5326992" cy="1228519"/>
          </a:xfrm>
          <a:prstGeom prst="rect">
            <a:avLst/>
          </a:prstGeom>
        </p:spPr>
        <p:txBody>
          <a:bodyPr>
            <a:normAutofit/>
          </a:bodyPr>
          <a:lstStyle/>
          <a:p>
            <a:r>
              <a:t>Title Text</a:t>
            </a:r>
          </a:p>
        </p:txBody>
      </p:sp>
      <p:sp>
        <p:nvSpPr>
          <p:cNvPr id="144" name="Body Level One…"/>
          <p:cNvSpPr txBox="1">
            <a:spLocks noGrp="1"/>
          </p:cNvSpPr>
          <p:nvPr>
            <p:ph type="body" sz="half" idx="1"/>
          </p:nvPr>
        </p:nvSpPr>
        <p:spPr>
          <a:xfrm>
            <a:off x="665999" y="2494800"/>
            <a:ext cx="5325228" cy="37404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282187E4-8D83-4326-A20C-6CAE848EBA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58115114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_Jämförelse">
    <p:bg>
      <p:bgPr>
        <a:solidFill>
          <a:srgbClr val="FFFFFF"/>
        </a:solidFill>
        <a:effectLst/>
      </p:bgPr>
    </p:bg>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665999" y="875015"/>
            <a:ext cx="9608402" cy="1228105"/>
          </a:xfrm>
          <a:prstGeom prst="rect">
            <a:avLst/>
          </a:prstGeom>
        </p:spPr>
        <p:txBody>
          <a:bodyPr>
            <a:normAutofit/>
          </a:bodyPr>
          <a:lstStyle/>
          <a:p>
            <a:r>
              <a:t>Title Text</a:t>
            </a:r>
          </a:p>
        </p:txBody>
      </p:sp>
      <p:sp>
        <p:nvSpPr>
          <p:cNvPr id="153" name="Body Level One…"/>
          <p:cNvSpPr txBox="1">
            <a:spLocks noGrp="1"/>
          </p:cNvSpPr>
          <p:nvPr>
            <p:ph type="body" sz="quarter" idx="1"/>
          </p:nvPr>
        </p:nvSpPr>
        <p:spPr>
          <a:xfrm>
            <a:off x="666001" y="2162175"/>
            <a:ext cx="4716001" cy="609600"/>
          </a:xfrm>
          <a:prstGeom prst="rect">
            <a:avLst/>
          </a:prstGeom>
        </p:spPr>
        <p:txBody>
          <a:bodyPr anchor="ctr">
            <a:normAutofit/>
          </a:bodyPr>
          <a:lstStyle>
            <a:lvl1pPr marL="0" indent="0">
              <a:buSzTx/>
              <a:buFontTx/>
              <a:buNone/>
              <a:defRPr sz="1800" b="1"/>
            </a:lvl1pPr>
            <a:lvl2pPr marL="0" indent="457200">
              <a:buSzTx/>
              <a:buFontTx/>
              <a:buNone/>
              <a:defRPr sz="1800" b="1"/>
            </a:lvl2pPr>
            <a:lvl3pPr marL="0" indent="914400">
              <a:buSzTx/>
              <a:buFontTx/>
              <a:buNone/>
              <a:defRPr sz="1800" b="1"/>
            </a:lvl3pPr>
            <a:lvl4pPr marL="0" indent="1371600">
              <a:buSzTx/>
              <a:buFontTx/>
              <a:buNone/>
              <a:defRPr sz="1800" b="1"/>
            </a:lvl4pPr>
            <a:lvl5pPr marL="0" indent="18288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154" name="Platshållare för text 4"/>
          <p:cNvSpPr>
            <a:spLocks noGrp="1"/>
          </p:cNvSpPr>
          <p:nvPr>
            <p:ph type="body" sz="quarter" idx="13"/>
          </p:nvPr>
        </p:nvSpPr>
        <p:spPr>
          <a:xfrm>
            <a:off x="5551199" y="2162175"/>
            <a:ext cx="4723201" cy="609600"/>
          </a:xfrm>
          <a:prstGeom prst="rect">
            <a:avLst/>
          </a:prstGeom>
        </p:spPr>
        <p:txBody>
          <a:bodyPr anchor="ctr">
            <a:normAutofit/>
          </a:bodyPr>
          <a:lstStyle/>
          <a:p>
            <a:pPr marL="0" indent="0">
              <a:buSzTx/>
              <a:buFontTx/>
              <a:buNone/>
              <a:defRPr sz="1800" b="1"/>
            </a:pPr>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Bildobjekt 9">
            <a:extLst>
              <a:ext uri="{FF2B5EF4-FFF2-40B4-BE49-F238E27FC236}">
                <a16:creationId xmlns:a16="http://schemas.microsoft.com/office/drawing/2014/main" id="{FD7F3AC3-55CC-43B1-8810-A97EA2C94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09052206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Endast rubrik">
    <p:bg>
      <p:bgPr>
        <a:solidFill>
          <a:srgbClr val="FFFFFF"/>
        </a:solid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664233" y="874602"/>
            <a:ext cx="9609826" cy="1231393"/>
          </a:xfrm>
          <a:prstGeom prst="rect">
            <a:avLst/>
          </a:prstGeom>
        </p:spPr>
        <p:txBody>
          <a:bodyPr>
            <a:normAutofit/>
          </a:bodyPr>
          <a:lstStyle/>
          <a:p>
            <a:r>
              <a:t>Title Text</a:t>
            </a:r>
          </a:p>
        </p:txBody>
      </p:sp>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Bildobjekt 9">
            <a:extLst>
              <a:ext uri="{FF2B5EF4-FFF2-40B4-BE49-F238E27FC236}">
                <a16:creationId xmlns:a16="http://schemas.microsoft.com/office/drawing/2014/main" id="{D8D04639-C209-497F-B810-9BE6ACFD99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32413397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Tom">
    <p:bg>
      <p:bgPr>
        <a:solidFill>
          <a:srgbClr val="FFFFFF"/>
        </a:solidFill>
        <a:effectLst/>
      </p:bgPr>
    </p:bg>
    <p:spTree>
      <p:nvGrpSpPr>
        <p:cNvPr id="1" name=""/>
        <p:cNvGrpSpPr/>
        <p:nvPr/>
      </p:nvGrpSpPr>
      <p:grpSpPr>
        <a:xfrm>
          <a:off x="0" y="0"/>
          <a:ext cx="0" cy="0"/>
          <a:chOff x="0" y="0"/>
          <a:chExt cx="0" cy="0"/>
        </a:xfrm>
      </p:grpSpPr>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Bildobjekt 9">
            <a:extLst>
              <a:ext uri="{FF2B5EF4-FFF2-40B4-BE49-F238E27FC236}">
                <a16:creationId xmlns:a16="http://schemas.microsoft.com/office/drawing/2014/main" id="{76E02CC8-B893-4566-8B72-8E92FAA2EF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85490712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Vit">
    <p:bg>
      <p:bgPr>
        <a:solidFill>
          <a:srgbClr val="FFFFFF"/>
        </a:solidFill>
        <a:effectLst/>
      </p:bgPr>
    </p:bg>
    <p:spTree>
      <p:nvGrpSpPr>
        <p:cNvPr id="1" name=""/>
        <p:cNvGrpSpPr/>
        <p:nvPr/>
      </p:nvGrpSpPr>
      <p:grpSpPr>
        <a:xfrm>
          <a:off x="0" y="0"/>
          <a:ext cx="0" cy="0"/>
          <a:chOff x="0" y="0"/>
          <a:chExt cx="0" cy="0"/>
        </a:xfrm>
      </p:grpSpPr>
      <p:sp>
        <p:nvSpPr>
          <p:cNvPr id="17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Bildobjekt 9">
            <a:extLst>
              <a:ext uri="{FF2B5EF4-FFF2-40B4-BE49-F238E27FC236}">
                <a16:creationId xmlns:a16="http://schemas.microsoft.com/office/drawing/2014/main" id="{32257826-44EC-4E2F-94F1-57BDA18B02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82635989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Grundsida">
    <p:bg>
      <p:bgPr>
        <a:solidFill>
          <a:srgbClr val="FFFFFF"/>
        </a:solidFill>
        <a:effectLst/>
      </p:bgPr>
    </p:bg>
    <p:spTree>
      <p:nvGrpSpPr>
        <p:cNvPr id="1" name=""/>
        <p:cNvGrpSpPr/>
        <p:nvPr/>
      </p:nvGrpSpPr>
      <p:grpSpPr>
        <a:xfrm>
          <a:off x="0" y="0"/>
          <a:ext cx="0" cy="0"/>
          <a:chOff x="0" y="0"/>
          <a:chExt cx="0" cy="0"/>
        </a:xfrm>
      </p:grpSpPr>
      <p:sp>
        <p:nvSpPr>
          <p:cNvPr id="184" name="Rektangel 2"/>
          <p:cNvSpPr/>
          <p:nvPr/>
        </p:nvSpPr>
        <p:spPr>
          <a:xfrm>
            <a:off x="0" y="1"/>
            <a:ext cx="12315426" cy="6858001"/>
          </a:xfrm>
          <a:prstGeom prst="rect">
            <a:avLst/>
          </a:prstGeom>
          <a:solidFill>
            <a:srgbClr val="FFFFFF"/>
          </a:solidFill>
          <a:ln w="12700">
            <a:miter lim="400000"/>
          </a:ln>
        </p:spPr>
        <p:txBody>
          <a:bodyPr lIns="45719" rIns="45719"/>
          <a:lstStyle/>
          <a:p>
            <a:pPr algn="ctr">
              <a:defRPr>
                <a:latin typeface="+mn-lt"/>
                <a:ea typeface="+mn-ea"/>
                <a:cs typeface="+mn-cs"/>
                <a:sym typeface="Calibri"/>
              </a:defRPr>
            </a:pPr>
            <a:endParaRPr/>
          </a:p>
        </p:txBody>
      </p:sp>
      <p:pic>
        <p:nvPicPr>
          <p:cNvPr id="185" name="Bildobjekt 8" descr="Bildobjekt 8"/>
          <p:cNvPicPr>
            <a:picLocks noChangeAspect="1"/>
          </p:cNvPicPr>
          <p:nvPr/>
        </p:nvPicPr>
        <p:blipFill>
          <a:blip r:embed="rId2">
            <a:extLst/>
          </a:blip>
          <a:stretch>
            <a:fillRect/>
          </a:stretch>
        </p:blipFill>
        <p:spPr>
          <a:xfrm>
            <a:off x="9054413" y="-13932"/>
            <a:ext cx="3158933" cy="3672163"/>
          </a:xfrm>
          <a:prstGeom prst="rect">
            <a:avLst/>
          </a:prstGeom>
          <a:ln w="12700">
            <a:miter lim="400000"/>
          </a:ln>
        </p:spPr>
      </p:pic>
      <p:sp>
        <p:nvSpPr>
          <p:cNvPr id="186" name="Title Text"/>
          <p:cNvSpPr txBox="1">
            <a:spLocks noGrp="1"/>
          </p:cNvSpPr>
          <p:nvPr>
            <p:ph type="title"/>
          </p:nvPr>
        </p:nvSpPr>
        <p:spPr>
          <a:xfrm>
            <a:off x="400980" y="7428"/>
            <a:ext cx="9750185" cy="886671"/>
          </a:xfrm>
          <a:prstGeom prst="rect">
            <a:avLst/>
          </a:prstGeom>
        </p:spPr>
        <p:txBody>
          <a:bodyPr lIns="0" tIns="0" rIns="0" bIns="0" anchor="b">
            <a:normAutofit/>
          </a:bodyPr>
          <a:lstStyle>
            <a:lvl1pPr>
              <a:lnSpc>
                <a:spcPts val="3200"/>
              </a:lnSpc>
            </a:lvl1pPr>
          </a:lstStyle>
          <a:p>
            <a:r>
              <a:t>Title Text</a:t>
            </a:r>
          </a:p>
        </p:txBody>
      </p:sp>
      <p:sp>
        <p:nvSpPr>
          <p:cNvPr id="187" name="Slide Number"/>
          <p:cNvSpPr txBox="1">
            <a:spLocks noGrp="1"/>
          </p:cNvSpPr>
          <p:nvPr>
            <p:ph type="sldNum" sz="quarter" idx="2"/>
          </p:nvPr>
        </p:nvSpPr>
        <p:spPr>
          <a:xfrm>
            <a:off x="6021090" y="6584559"/>
            <a:ext cx="182216" cy="172815"/>
          </a:xfrm>
          <a:prstGeom prst="rect">
            <a:avLst/>
          </a:prstGeom>
        </p:spPr>
        <p:txBody>
          <a:bodyPr lIns="0" tIns="0" rIns="0" bIns="0" anchor="t"/>
          <a:lstStyle>
            <a:lvl1pPr algn="ctr">
              <a:defRPr>
                <a:solidFill>
                  <a:srgbClr val="595959"/>
                </a:solidFill>
              </a:defRPr>
            </a:lvl1pPr>
          </a:lstStyle>
          <a:p>
            <a:fld id="{86CB4B4D-7CA3-9044-876B-883B54F8677D}" type="slidenum">
              <a:t>‹#›</a:t>
            </a:fld>
            <a:endParaRPr/>
          </a:p>
        </p:txBody>
      </p:sp>
      <p:sp>
        <p:nvSpPr>
          <p:cNvPr id="188" name="Body Level One…"/>
          <p:cNvSpPr txBox="1">
            <a:spLocks noGrp="1"/>
          </p:cNvSpPr>
          <p:nvPr>
            <p:ph type="body" sz="quarter" idx="1"/>
          </p:nvPr>
        </p:nvSpPr>
        <p:spPr>
          <a:xfrm>
            <a:off x="399116" y="942226"/>
            <a:ext cx="9751781" cy="314029"/>
          </a:xfrm>
          <a:prstGeom prst="rect">
            <a:avLst/>
          </a:prstGeom>
        </p:spPr>
        <p:txBody>
          <a:bodyPr lIns="0" tIns="0" rIns="0" bIns="0">
            <a:normAutofit/>
          </a:bodyPr>
          <a:lstStyle>
            <a:lvl1pPr>
              <a:defRPr sz="2000"/>
            </a:lvl1pPr>
            <a:lvl2pPr marL="685800" indent="-228600">
              <a:defRPr sz="2000"/>
            </a:lvl2pPr>
            <a:lvl3pPr marL="1168400" indent="-25400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sp>
        <p:nvSpPr>
          <p:cNvPr id="189" name="Text Placeholder 8"/>
          <p:cNvSpPr>
            <a:spLocks noGrp="1"/>
          </p:cNvSpPr>
          <p:nvPr>
            <p:ph type="body" sz="quarter" idx="13"/>
          </p:nvPr>
        </p:nvSpPr>
        <p:spPr>
          <a:xfrm>
            <a:off x="399561" y="5887773"/>
            <a:ext cx="11395038" cy="510220"/>
          </a:xfrm>
          <a:prstGeom prst="rect">
            <a:avLst/>
          </a:prstGeom>
        </p:spPr>
        <p:txBody>
          <a:bodyPr anchor="b">
            <a:normAutofit/>
          </a:bodyPr>
          <a:lstStyle/>
          <a:p>
            <a:pPr marL="837981" indent="-837981" defTabSz="853098">
              <a:lnSpc>
                <a:spcPts val="1300"/>
              </a:lnSpc>
              <a:spcBef>
                <a:spcPts val="0"/>
              </a:spcBef>
              <a:tabLst>
                <a:tab pos="635000" algn="r"/>
                <a:tab pos="850900" algn="l"/>
              </a:tabLst>
              <a:defRPr sz="1300">
                <a:solidFill>
                  <a:srgbClr val="595959"/>
                </a:solidFill>
              </a:defRPr>
            </a:pPr>
            <a:endParaRPr/>
          </a:p>
        </p:txBody>
      </p:sp>
      <p:pic>
        <p:nvPicPr>
          <p:cNvPr id="8" name="Bildobjekt 9">
            <a:extLst>
              <a:ext uri="{FF2B5EF4-FFF2-40B4-BE49-F238E27FC236}">
                <a16:creationId xmlns:a16="http://schemas.microsoft.com/office/drawing/2014/main" id="{52D8421D-AD74-4666-85BD-81E9442E9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258386926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Gult avsnitt">
    <p:bg>
      <p:bgPr>
        <a:solidFill>
          <a:srgbClr val="FFFFFF"/>
        </a:solidFill>
        <a:effectLst/>
      </p:bgPr>
    </p:bg>
    <p:spTree>
      <p:nvGrpSpPr>
        <p:cNvPr id="1" name=""/>
        <p:cNvGrpSpPr/>
        <p:nvPr/>
      </p:nvGrpSpPr>
      <p:grpSpPr>
        <a:xfrm>
          <a:off x="0" y="0"/>
          <a:ext cx="0" cy="0"/>
          <a:chOff x="0" y="0"/>
          <a:chExt cx="0" cy="0"/>
        </a:xfrm>
      </p:grpSpPr>
      <p:pic>
        <p:nvPicPr>
          <p:cNvPr id="196" name="Bildobjekt 7" descr="Bildobjekt 7"/>
          <p:cNvPicPr>
            <a:picLocks noChangeAspect="1"/>
          </p:cNvPicPr>
          <p:nvPr/>
        </p:nvPicPr>
        <p:blipFill>
          <a:blip r:embed="rId2">
            <a:extLst/>
          </a:blip>
          <a:stretch>
            <a:fillRect/>
          </a:stretch>
        </p:blipFill>
        <p:spPr>
          <a:xfrm>
            <a:off x="0" y="3047"/>
            <a:ext cx="12192000" cy="6851906"/>
          </a:xfrm>
          <a:prstGeom prst="rect">
            <a:avLst/>
          </a:prstGeom>
          <a:ln w="12700">
            <a:miter lim="400000"/>
          </a:ln>
        </p:spPr>
      </p:pic>
      <p:sp>
        <p:nvSpPr>
          <p:cNvPr id="197" name="Title Text"/>
          <p:cNvSpPr txBox="1">
            <a:spLocks noGrp="1"/>
          </p:cNvSpPr>
          <p:nvPr>
            <p:ph type="title"/>
          </p:nvPr>
        </p:nvSpPr>
        <p:spPr>
          <a:xfrm>
            <a:off x="665999" y="2747964"/>
            <a:ext cx="9608402" cy="1966912"/>
          </a:xfrm>
          <a:prstGeom prst="rect">
            <a:avLst/>
          </a:prstGeom>
        </p:spPr>
        <p:txBody>
          <a:bodyPr>
            <a:normAutofit/>
          </a:bodyPr>
          <a:lstStyle>
            <a:lvl1pPr algn="ctr">
              <a:defRPr sz="5400">
                <a:solidFill>
                  <a:srgbClr val="FFFFFF"/>
                </a:solidFill>
              </a:defRPr>
            </a:lvl1pPr>
          </a:lstStyle>
          <a:p>
            <a:r>
              <a:t>Title Text</a:t>
            </a:r>
          </a:p>
        </p:txBody>
      </p:sp>
      <p:sp>
        <p:nvSpPr>
          <p:cNvPr id="19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199" name="Bildobjekt 8" descr="Bildobjekt 8"/>
          <p:cNvPicPr>
            <a:picLocks noChangeAspect="1"/>
          </p:cNvPicPr>
          <p:nvPr/>
        </p:nvPicPr>
        <p:blipFill>
          <a:blip r:embed="rId3">
            <a:extLst/>
          </a:blip>
          <a:stretch>
            <a:fillRect/>
          </a:stretch>
        </p:blipFill>
        <p:spPr>
          <a:xfrm>
            <a:off x="9111777" y="-9525"/>
            <a:ext cx="3096001" cy="3599060"/>
          </a:xfrm>
          <a:prstGeom prst="rect">
            <a:avLst/>
          </a:prstGeom>
          <a:ln w="12700">
            <a:miter lim="400000"/>
          </a:ln>
        </p:spPr>
      </p:pic>
    </p:spTree>
    <p:extLst>
      <p:ext uri="{BB962C8B-B14F-4D97-AF65-F5344CB8AC3E}">
        <p14:creationId xmlns:p14="http://schemas.microsoft.com/office/powerpoint/2010/main" val="40815763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66" name="Title Text"/>
          <p:cNvSpPr txBox="1">
            <a:spLocks noGrp="1"/>
          </p:cNvSpPr>
          <p:nvPr>
            <p:ph type="title"/>
          </p:nvPr>
        </p:nvSpPr>
        <p:spPr>
          <a:xfrm>
            <a:off x="665999" y="875015"/>
            <a:ext cx="9608402" cy="1228105"/>
          </a:xfrm>
          <a:prstGeom prst="rect">
            <a:avLst/>
          </a:prstGeom>
        </p:spPr>
        <p:txBody>
          <a:bodyPr>
            <a:normAutofit/>
          </a:bodyPr>
          <a:lstStyle/>
          <a:p>
            <a:r>
              <a:t>Title Text</a:t>
            </a:r>
          </a:p>
        </p:txBody>
      </p:sp>
      <p:sp>
        <p:nvSpPr>
          <p:cNvPr id="67" name="Body Level One…"/>
          <p:cNvSpPr txBox="1">
            <a:spLocks noGrp="1"/>
          </p:cNvSpPr>
          <p:nvPr>
            <p:ph type="body" sz="quarter" idx="1"/>
          </p:nvPr>
        </p:nvSpPr>
        <p:spPr>
          <a:xfrm>
            <a:off x="666001" y="2162175"/>
            <a:ext cx="4716001" cy="609600"/>
          </a:xfrm>
          <a:prstGeom prst="rect">
            <a:avLst/>
          </a:prstGeom>
        </p:spPr>
        <p:txBody>
          <a:bodyPr anchor="ctr">
            <a:normAutofit/>
          </a:bodyPr>
          <a:lstStyle>
            <a:lvl1pPr marL="0" indent="0">
              <a:buSzTx/>
              <a:buFontTx/>
              <a:buNone/>
              <a:defRPr sz="1800" b="1"/>
            </a:lvl1pPr>
            <a:lvl2pPr marL="0" indent="457200">
              <a:buSzTx/>
              <a:buFontTx/>
              <a:buNone/>
              <a:defRPr sz="1800" b="1"/>
            </a:lvl2pPr>
            <a:lvl3pPr marL="0" indent="914400">
              <a:buSzTx/>
              <a:buFontTx/>
              <a:buNone/>
              <a:defRPr sz="1800" b="1"/>
            </a:lvl3pPr>
            <a:lvl4pPr marL="0" indent="1371600">
              <a:buSzTx/>
              <a:buFontTx/>
              <a:buNone/>
              <a:defRPr sz="1800" b="1"/>
            </a:lvl4pPr>
            <a:lvl5pPr marL="0" indent="18288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68" name="Platshållare för text 4"/>
          <p:cNvSpPr>
            <a:spLocks noGrp="1"/>
          </p:cNvSpPr>
          <p:nvPr>
            <p:ph type="body" sz="quarter" idx="13"/>
          </p:nvPr>
        </p:nvSpPr>
        <p:spPr>
          <a:xfrm>
            <a:off x="5551199" y="2162175"/>
            <a:ext cx="4723201" cy="609600"/>
          </a:xfrm>
          <a:prstGeom prst="rect">
            <a:avLst/>
          </a:prstGeom>
        </p:spPr>
        <p:txBody>
          <a:bodyPr anchor="ctr">
            <a:normAutofit/>
          </a:bodyPr>
          <a:lstStyle/>
          <a:p>
            <a:pPr marL="0" indent="0">
              <a:buSzTx/>
              <a:buFontTx/>
              <a:buNone/>
              <a:defRPr sz="1800" b="1"/>
            </a:pPr>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Rött avsnitt">
    <p:bg>
      <p:bgPr>
        <a:solidFill>
          <a:srgbClr val="FFFFFF"/>
        </a:solidFill>
        <a:effectLst/>
      </p:bgPr>
    </p:bg>
    <p:spTree>
      <p:nvGrpSpPr>
        <p:cNvPr id="1" name=""/>
        <p:cNvGrpSpPr/>
        <p:nvPr/>
      </p:nvGrpSpPr>
      <p:grpSpPr>
        <a:xfrm>
          <a:off x="0" y="0"/>
          <a:ext cx="0" cy="0"/>
          <a:chOff x="0" y="0"/>
          <a:chExt cx="0" cy="0"/>
        </a:xfrm>
      </p:grpSpPr>
      <p:pic>
        <p:nvPicPr>
          <p:cNvPr id="206" name="Bildobjekt 6" descr="Bildobjekt 6"/>
          <p:cNvPicPr>
            <a:picLocks noChangeAspect="1"/>
          </p:cNvPicPr>
          <p:nvPr/>
        </p:nvPicPr>
        <p:blipFill>
          <a:blip r:embed="rId2">
            <a:extLst/>
          </a:blip>
          <a:stretch>
            <a:fillRect/>
          </a:stretch>
        </p:blipFill>
        <p:spPr>
          <a:xfrm>
            <a:off x="0" y="3047"/>
            <a:ext cx="12192000" cy="6851906"/>
          </a:xfrm>
          <a:prstGeom prst="rect">
            <a:avLst/>
          </a:prstGeom>
          <a:ln w="12700">
            <a:miter lim="400000"/>
          </a:ln>
        </p:spPr>
      </p:pic>
      <p:sp>
        <p:nvSpPr>
          <p:cNvPr id="207" name="Title Text"/>
          <p:cNvSpPr txBox="1">
            <a:spLocks noGrp="1"/>
          </p:cNvSpPr>
          <p:nvPr>
            <p:ph type="title"/>
          </p:nvPr>
        </p:nvSpPr>
        <p:spPr>
          <a:xfrm>
            <a:off x="665999" y="2747964"/>
            <a:ext cx="9608402" cy="1966912"/>
          </a:xfrm>
          <a:prstGeom prst="rect">
            <a:avLst/>
          </a:prstGeom>
        </p:spPr>
        <p:txBody>
          <a:bodyPr>
            <a:normAutofit/>
          </a:bodyPr>
          <a:lstStyle>
            <a:lvl1pPr algn="ctr">
              <a:defRPr sz="5400">
                <a:solidFill>
                  <a:srgbClr val="FFFFFF"/>
                </a:solidFill>
              </a:defRPr>
            </a:lvl1pPr>
          </a:lstStyle>
          <a:p>
            <a:r>
              <a:t>Title Text</a:t>
            </a:r>
          </a:p>
        </p:txBody>
      </p:sp>
      <p:sp>
        <p:nvSpPr>
          <p:cNvPr id="20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209" name="Bildobjekt 7" descr="Bildobjekt 7"/>
          <p:cNvPicPr>
            <a:picLocks noChangeAspect="1"/>
          </p:cNvPicPr>
          <p:nvPr/>
        </p:nvPicPr>
        <p:blipFill>
          <a:blip r:embed="rId3">
            <a:extLst/>
          </a:blip>
          <a:stretch>
            <a:fillRect/>
          </a:stretch>
        </p:blipFill>
        <p:spPr>
          <a:xfrm>
            <a:off x="9111777" y="-9525"/>
            <a:ext cx="3096001" cy="3599060"/>
          </a:xfrm>
          <a:prstGeom prst="rect">
            <a:avLst/>
          </a:prstGeom>
          <a:ln w="12700">
            <a:miter lim="400000"/>
          </a:ln>
        </p:spPr>
      </p:pic>
    </p:spTree>
    <p:extLst>
      <p:ext uri="{BB962C8B-B14F-4D97-AF65-F5344CB8AC3E}">
        <p14:creationId xmlns:p14="http://schemas.microsoft.com/office/powerpoint/2010/main" val="188162068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Grått avsnitt">
    <p:bg>
      <p:bgPr>
        <a:solidFill>
          <a:srgbClr val="FFFFFF"/>
        </a:solidFill>
        <a:effectLst/>
      </p:bgPr>
    </p:bg>
    <p:spTree>
      <p:nvGrpSpPr>
        <p:cNvPr id="1" name=""/>
        <p:cNvGrpSpPr/>
        <p:nvPr/>
      </p:nvGrpSpPr>
      <p:grpSpPr>
        <a:xfrm>
          <a:off x="0" y="0"/>
          <a:ext cx="0" cy="0"/>
          <a:chOff x="0" y="0"/>
          <a:chExt cx="0" cy="0"/>
        </a:xfrm>
      </p:grpSpPr>
      <p:pic>
        <p:nvPicPr>
          <p:cNvPr id="216" name="Bildobjekt 7" descr="Bildobjekt 7"/>
          <p:cNvPicPr>
            <a:picLocks noChangeAspect="1"/>
          </p:cNvPicPr>
          <p:nvPr/>
        </p:nvPicPr>
        <p:blipFill>
          <a:blip r:embed="rId2">
            <a:extLst/>
          </a:blip>
          <a:stretch>
            <a:fillRect/>
          </a:stretch>
        </p:blipFill>
        <p:spPr>
          <a:xfrm>
            <a:off x="0" y="3047"/>
            <a:ext cx="12192000" cy="6851906"/>
          </a:xfrm>
          <a:prstGeom prst="rect">
            <a:avLst/>
          </a:prstGeom>
          <a:ln w="12700">
            <a:miter lim="400000"/>
          </a:ln>
        </p:spPr>
      </p:pic>
      <p:sp>
        <p:nvSpPr>
          <p:cNvPr id="217" name="Title Text"/>
          <p:cNvSpPr txBox="1">
            <a:spLocks noGrp="1"/>
          </p:cNvSpPr>
          <p:nvPr>
            <p:ph type="title"/>
          </p:nvPr>
        </p:nvSpPr>
        <p:spPr>
          <a:xfrm>
            <a:off x="665999" y="2747964"/>
            <a:ext cx="9608402" cy="1966912"/>
          </a:xfrm>
          <a:prstGeom prst="rect">
            <a:avLst/>
          </a:prstGeom>
        </p:spPr>
        <p:txBody>
          <a:bodyPr>
            <a:normAutofit/>
          </a:bodyPr>
          <a:lstStyle>
            <a:lvl1pPr algn="ctr">
              <a:defRPr sz="5400">
                <a:solidFill>
                  <a:srgbClr val="FFFFFF"/>
                </a:solidFill>
              </a:defRPr>
            </a:lvl1pPr>
          </a:lstStyle>
          <a:p>
            <a:r>
              <a:t>Title Text</a:t>
            </a:r>
          </a:p>
        </p:txBody>
      </p:sp>
      <p:sp>
        <p:nvSpPr>
          <p:cNvPr id="21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219" name="Bildobjekt 6" descr="Bildobjekt 6"/>
          <p:cNvPicPr>
            <a:picLocks noChangeAspect="1"/>
          </p:cNvPicPr>
          <p:nvPr/>
        </p:nvPicPr>
        <p:blipFill>
          <a:blip r:embed="rId3">
            <a:extLst/>
          </a:blip>
          <a:stretch>
            <a:fillRect/>
          </a:stretch>
        </p:blipFill>
        <p:spPr>
          <a:xfrm>
            <a:off x="9111777" y="-9525"/>
            <a:ext cx="3096001" cy="3599060"/>
          </a:xfrm>
          <a:prstGeom prst="rect">
            <a:avLst/>
          </a:prstGeom>
          <a:ln w="12700">
            <a:miter lim="400000"/>
          </a:ln>
        </p:spPr>
      </p:pic>
    </p:spTree>
    <p:extLst>
      <p:ext uri="{BB962C8B-B14F-4D97-AF65-F5344CB8AC3E}">
        <p14:creationId xmlns:p14="http://schemas.microsoft.com/office/powerpoint/2010/main" val="236763906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2_Rubrikbild">
    <p:bg>
      <p:bgPr>
        <a:solidFill>
          <a:schemeClr val="accent5"/>
        </a:solidFill>
        <a:effectLst/>
      </p:bgPr>
    </p:bg>
    <p:spTree>
      <p:nvGrpSpPr>
        <p:cNvPr id="1" name=""/>
        <p:cNvGrpSpPr/>
        <p:nvPr/>
      </p:nvGrpSpPr>
      <p:grpSpPr>
        <a:xfrm>
          <a:off x="0" y="0"/>
          <a:ext cx="0" cy="0"/>
          <a:chOff x="0" y="0"/>
          <a:chExt cx="0" cy="0"/>
        </a:xfrm>
      </p:grpSpPr>
      <p:sp>
        <p:nvSpPr>
          <p:cNvPr id="226" name="Title Text"/>
          <p:cNvSpPr txBox="1">
            <a:spLocks noGrp="1"/>
          </p:cNvSpPr>
          <p:nvPr>
            <p:ph type="title"/>
          </p:nvPr>
        </p:nvSpPr>
        <p:spPr>
          <a:xfrm>
            <a:off x="665999" y="2746799"/>
            <a:ext cx="9608402" cy="1965601"/>
          </a:xfrm>
          <a:prstGeom prst="rect">
            <a:avLst/>
          </a:prstGeom>
        </p:spPr>
        <p:txBody>
          <a:bodyPr>
            <a:normAutofit/>
          </a:bodyPr>
          <a:lstStyle>
            <a:lvl1pPr algn="ctr">
              <a:lnSpc>
                <a:spcPct val="80000"/>
              </a:lnSpc>
              <a:defRPr>
                <a:solidFill>
                  <a:srgbClr val="FFFFFF"/>
                </a:solidFill>
              </a:defRPr>
            </a:lvl1pPr>
          </a:lstStyle>
          <a:p>
            <a:r>
              <a:t>Title Text</a:t>
            </a:r>
          </a:p>
        </p:txBody>
      </p:sp>
      <p:sp>
        <p:nvSpPr>
          <p:cNvPr id="227" name="Body Level One…"/>
          <p:cNvSpPr txBox="1">
            <a:spLocks noGrp="1"/>
          </p:cNvSpPr>
          <p:nvPr>
            <p:ph type="body" sz="quarter" idx="1"/>
          </p:nvPr>
        </p:nvSpPr>
        <p:spPr>
          <a:xfrm>
            <a:off x="665999" y="4809599"/>
            <a:ext cx="9608402" cy="1425601"/>
          </a:xfrm>
          <a:prstGeom prst="rect">
            <a:avLst/>
          </a:prstGeom>
        </p:spPr>
        <p:txBody>
          <a:bodyPr>
            <a:normAutofit/>
          </a:bodyPr>
          <a:lstStyle>
            <a:lvl1pPr marL="0" indent="0" algn="ctr">
              <a:buSzTx/>
              <a:buFontTx/>
              <a:buNone/>
              <a:defRPr sz="1800">
                <a:solidFill>
                  <a:srgbClr val="FFFFFF"/>
                </a:solidFill>
              </a:defRPr>
            </a:lvl1pPr>
            <a:lvl2pPr marL="0" indent="457200" algn="ctr">
              <a:buSzTx/>
              <a:buFontTx/>
              <a:buNone/>
              <a:defRPr sz="1800">
                <a:solidFill>
                  <a:srgbClr val="FFFFFF"/>
                </a:solidFill>
              </a:defRPr>
            </a:lvl2pPr>
            <a:lvl3pPr marL="0" indent="914400" algn="ctr">
              <a:buSzTx/>
              <a:buFontTx/>
              <a:buNone/>
              <a:defRPr sz="1800">
                <a:solidFill>
                  <a:srgbClr val="FFFFFF"/>
                </a:solidFill>
              </a:defRPr>
            </a:lvl3pPr>
            <a:lvl4pPr marL="0" indent="1371600" algn="ctr">
              <a:buSzTx/>
              <a:buFontTx/>
              <a:buNone/>
              <a:defRPr sz="1800">
                <a:solidFill>
                  <a:srgbClr val="FFFFFF"/>
                </a:solidFill>
              </a:defRPr>
            </a:lvl4pPr>
            <a:lvl5pPr marL="0" indent="1828800" algn="ctr">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411645006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2_Rubrik och innehåll">
    <p:bg>
      <p:bgPr>
        <a:solidFill>
          <a:schemeClr val="accent5"/>
        </a:solidFill>
        <a:effectLst/>
      </p:bgPr>
    </p:bg>
    <p:spTree>
      <p:nvGrpSpPr>
        <p:cNvPr id="1" name=""/>
        <p:cNvGrpSpPr/>
        <p:nvPr/>
      </p:nvGrpSpPr>
      <p:grpSpPr>
        <a:xfrm>
          <a:off x="0" y="0"/>
          <a:ext cx="0" cy="0"/>
          <a:chOff x="0" y="0"/>
          <a:chExt cx="0" cy="0"/>
        </a:xfrm>
      </p:grpSpPr>
      <p:sp>
        <p:nvSpPr>
          <p:cNvPr id="235" name="Title Text"/>
          <p:cNvSpPr txBox="1">
            <a:spLocks noGrp="1"/>
          </p:cNvSpPr>
          <p:nvPr>
            <p:ph type="title"/>
          </p:nvPr>
        </p:nvSpPr>
        <p:spPr>
          <a:xfrm>
            <a:off x="664233" y="975186"/>
            <a:ext cx="9609826" cy="1112405"/>
          </a:xfrm>
          <a:prstGeom prst="rect">
            <a:avLst/>
          </a:prstGeom>
        </p:spPr>
        <p:txBody>
          <a:bodyPr>
            <a:normAutofit/>
          </a:bodyPr>
          <a:lstStyle>
            <a:lvl1pPr>
              <a:lnSpc>
                <a:spcPct val="80000"/>
              </a:lnSpc>
              <a:defRPr>
                <a:solidFill>
                  <a:srgbClr val="FFFFFF"/>
                </a:solidFill>
              </a:defRPr>
            </a:lvl1pPr>
          </a:lstStyle>
          <a:p>
            <a:r>
              <a:t>Title Text</a:t>
            </a:r>
          </a:p>
        </p:txBody>
      </p:sp>
      <p:sp>
        <p:nvSpPr>
          <p:cNvPr id="236" name="Body Level One…"/>
          <p:cNvSpPr txBox="1">
            <a:spLocks noGrp="1"/>
          </p:cNvSpPr>
          <p:nvPr>
            <p:ph type="body" idx="1"/>
          </p:nvPr>
        </p:nvSpPr>
        <p:spPr>
          <a:xfrm>
            <a:off x="664231" y="2495202"/>
            <a:ext cx="9609827" cy="3738600"/>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73767754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2_Avsnittsrubrik">
    <p:bg>
      <p:bgPr>
        <a:solidFill>
          <a:schemeClr val="accent5"/>
        </a:solidFill>
        <a:effectLst/>
      </p:bgPr>
    </p:bg>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665999" y="2746799"/>
            <a:ext cx="9608402" cy="1965601"/>
          </a:xfrm>
          <a:prstGeom prst="rect">
            <a:avLst/>
          </a:prstGeom>
        </p:spPr>
        <p:txBody>
          <a:bodyPr>
            <a:normAutofit/>
          </a:bodyPr>
          <a:lstStyle>
            <a:lvl1pPr algn="ctr">
              <a:lnSpc>
                <a:spcPct val="80000"/>
              </a:lnSpc>
              <a:defRPr sz="5400">
                <a:solidFill>
                  <a:srgbClr val="FFFFFF"/>
                </a:solidFill>
              </a:defRPr>
            </a:lvl1pPr>
          </a:lstStyle>
          <a:p>
            <a:r>
              <a:t>Title Text</a:t>
            </a:r>
          </a:p>
        </p:txBody>
      </p:sp>
      <p:sp>
        <p:nvSpPr>
          <p:cNvPr id="245" name="Body Level One…"/>
          <p:cNvSpPr txBox="1">
            <a:spLocks noGrp="1"/>
          </p:cNvSpPr>
          <p:nvPr>
            <p:ph type="body" sz="quarter" idx="1"/>
          </p:nvPr>
        </p:nvSpPr>
        <p:spPr>
          <a:xfrm>
            <a:off x="665999" y="4810125"/>
            <a:ext cx="9608402" cy="1427163"/>
          </a:xfrm>
          <a:prstGeom prst="rect">
            <a:avLst/>
          </a:prstGeom>
        </p:spPr>
        <p:txBody>
          <a:bodyPr>
            <a:normAutofit/>
          </a:bodyPr>
          <a:lstStyle>
            <a:lvl1pPr marL="0" indent="0" algn="ctr">
              <a:buSzTx/>
              <a:buFontTx/>
              <a:buNone/>
              <a:defRPr sz="1800">
                <a:solidFill>
                  <a:srgbClr val="FFFFFF"/>
                </a:solidFill>
              </a:defRPr>
            </a:lvl1pPr>
            <a:lvl2pPr marL="0" indent="457200" algn="ctr">
              <a:buSzTx/>
              <a:buFontTx/>
              <a:buNone/>
              <a:defRPr sz="1800">
                <a:solidFill>
                  <a:srgbClr val="FFFFFF"/>
                </a:solidFill>
              </a:defRPr>
            </a:lvl2pPr>
            <a:lvl3pPr marL="0" indent="914400" algn="ctr">
              <a:buSzTx/>
              <a:buFontTx/>
              <a:buNone/>
              <a:defRPr sz="1800">
                <a:solidFill>
                  <a:srgbClr val="FFFFFF"/>
                </a:solidFill>
              </a:defRPr>
            </a:lvl3pPr>
            <a:lvl4pPr marL="0" indent="1371600" algn="ctr">
              <a:buSzTx/>
              <a:buFontTx/>
              <a:buNone/>
              <a:defRPr sz="1800">
                <a:solidFill>
                  <a:srgbClr val="FFFFFF"/>
                </a:solidFill>
              </a:defRPr>
            </a:lvl4pPr>
            <a:lvl5pPr marL="0" indent="1828800" algn="ctr">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46499118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2_Två delar">
    <p:bg>
      <p:bgPr>
        <a:solidFill>
          <a:schemeClr val="accent5"/>
        </a:solidFill>
        <a:effectLst/>
      </p:bgPr>
    </p:bg>
    <p:spTree>
      <p:nvGrpSpPr>
        <p:cNvPr id="1" name=""/>
        <p:cNvGrpSpPr/>
        <p:nvPr/>
      </p:nvGrpSpPr>
      <p:grpSpPr>
        <a:xfrm>
          <a:off x="0" y="0"/>
          <a:ext cx="0" cy="0"/>
          <a:chOff x="0" y="0"/>
          <a:chExt cx="0" cy="0"/>
        </a:xfrm>
      </p:grpSpPr>
      <p:sp>
        <p:nvSpPr>
          <p:cNvPr id="253" name="Title Text"/>
          <p:cNvSpPr txBox="1">
            <a:spLocks noGrp="1"/>
          </p:cNvSpPr>
          <p:nvPr>
            <p:ph type="title"/>
          </p:nvPr>
        </p:nvSpPr>
        <p:spPr>
          <a:xfrm>
            <a:off x="664233" y="975186"/>
            <a:ext cx="9609826" cy="1112405"/>
          </a:xfrm>
          <a:prstGeom prst="rect">
            <a:avLst/>
          </a:prstGeom>
        </p:spPr>
        <p:txBody>
          <a:bodyPr>
            <a:normAutofit/>
          </a:bodyPr>
          <a:lstStyle>
            <a:lvl1pPr>
              <a:lnSpc>
                <a:spcPct val="80000"/>
              </a:lnSpc>
              <a:defRPr>
                <a:solidFill>
                  <a:srgbClr val="FFFFFF"/>
                </a:solidFill>
              </a:defRPr>
            </a:lvl1pPr>
          </a:lstStyle>
          <a:p>
            <a:r>
              <a:t>Title Text</a:t>
            </a:r>
          </a:p>
        </p:txBody>
      </p:sp>
      <p:sp>
        <p:nvSpPr>
          <p:cNvPr id="254" name="Body Level One…"/>
          <p:cNvSpPr txBox="1">
            <a:spLocks noGrp="1"/>
          </p:cNvSpPr>
          <p:nvPr>
            <p:ph type="body" sz="half" idx="1"/>
          </p:nvPr>
        </p:nvSpPr>
        <p:spPr>
          <a:xfrm>
            <a:off x="665999" y="2494800"/>
            <a:ext cx="4716002" cy="3740401"/>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85300281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Större höger mörk">
    <p:bg>
      <p:bgPr>
        <a:solidFill>
          <a:schemeClr val="accent5"/>
        </a:solidFill>
        <a:effectLst/>
      </p:bgPr>
    </p:bg>
    <p:spTree>
      <p:nvGrpSpPr>
        <p:cNvPr id="1" name=""/>
        <p:cNvGrpSpPr/>
        <p:nvPr/>
      </p:nvGrpSpPr>
      <p:grpSpPr>
        <a:xfrm>
          <a:off x="0" y="0"/>
          <a:ext cx="0" cy="0"/>
          <a:chOff x="0" y="0"/>
          <a:chExt cx="0" cy="0"/>
        </a:xfrm>
      </p:grpSpPr>
      <p:sp>
        <p:nvSpPr>
          <p:cNvPr id="262" name="Title Text"/>
          <p:cNvSpPr txBox="1">
            <a:spLocks noGrp="1"/>
          </p:cNvSpPr>
          <p:nvPr>
            <p:ph type="title"/>
          </p:nvPr>
        </p:nvSpPr>
        <p:spPr>
          <a:xfrm>
            <a:off x="664234" y="975186"/>
            <a:ext cx="5326992" cy="1112405"/>
          </a:xfrm>
          <a:prstGeom prst="rect">
            <a:avLst/>
          </a:prstGeom>
        </p:spPr>
        <p:txBody>
          <a:bodyPr>
            <a:normAutofit/>
          </a:bodyPr>
          <a:lstStyle>
            <a:lvl1pPr>
              <a:lnSpc>
                <a:spcPct val="80000"/>
              </a:lnSpc>
              <a:defRPr>
                <a:solidFill>
                  <a:srgbClr val="FFFFFF"/>
                </a:solidFill>
              </a:defRPr>
            </a:lvl1pPr>
          </a:lstStyle>
          <a:p>
            <a:r>
              <a:t>Title Text</a:t>
            </a:r>
          </a:p>
        </p:txBody>
      </p:sp>
      <p:sp>
        <p:nvSpPr>
          <p:cNvPr id="263" name="Body Level One…"/>
          <p:cNvSpPr txBox="1">
            <a:spLocks noGrp="1"/>
          </p:cNvSpPr>
          <p:nvPr>
            <p:ph type="body" sz="half" idx="1"/>
          </p:nvPr>
        </p:nvSpPr>
        <p:spPr>
          <a:xfrm>
            <a:off x="665999" y="2494800"/>
            <a:ext cx="5325228" cy="3740401"/>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31883071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2_Jämförelse">
    <p:bg>
      <p:bgPr>
        <a:solidFill>
          <a:schemeClr val="accent5"/>
        </a:solidFill>
        <a:effectLst/>
      </p:bgPr>
    </p:bg>
    <p:spTree>
      <p:nvGrpSpPr>
        <p:cNvPr id="1" name=""/>
        <p:cNvGrpSpPr/>
        <p:nvPr/>
      </p:nvGrpSpPr>
      <p:grpSpPr>
        <a:xfrm>
          <a:off x="0" y="0"/>
          <a:ext cx="0" cy="0"/>
          <a:chOff x="0" y="0"/>
          <a:chExt cx="0" cy="0"/>
        </a:xfrm>
      </p:grpSpPr>
      <p:sp>
        <p:nvSpPr>
          <p:cNvPr id="271" name="Title Text"/>
          <p:cNvSpPr txBox="1">
            <a:spLocks noGrp="1"/>
          </p:cNvSpPr>
          <p:nvPr>
            <p:ph type="title"/>
          </p:nvPr>
        </p:nvSpPr>
        <p:spPr>
          <a:xfrm>
            <a:off x="665999" y="975600"/>
            <a:ext cx="9608402" cy="1112401"/>
          </a:xfrm>
          <a:prstGeom prst="rect">
            <a:avLst/>
          </a:prstGeom>
        </p:spPr>
        <p:txBody>
          <a:bodyPr>
            <a:normAutofit/>
          </a:bodyPr>
          <a:lstStyle>
            <a:lvl1pPr>
              <a:lnSpc>
                <a:spcPct val="80000"/>
              </a:lnSpc>
              <a:defRPr>
                <a:solidFill>
                  <a:srgbClr val="FFFFFF"/>
                </a:solidFill>
              </a:defRPr>
            </a:lvl1pPr>
          </a:lstStyle>
          <a:p>
            <a:r>
              <a:t>Title Text</a:t>
            </a:r>
          </a:p>
        </p:txBody>
      </p:sp>
      <p:sp>
        <p:nvSpPr>
          <p:cNvPr id="272" name="Body Level One…"/>
          <p:cNvSpPr txBox="1">
            <a:spLocks noGrp="1"/>
          </p:cNvSpPr>
          <p:nvPr>
            <p:ph type="body" sz="quarter" idx="1"/>
          </p:nvPr>
        </p:nvSpPr>
        <p:spPr>
          <a:xfrm>
            <a:off x="666001" y="2162175"/>
            <a:ext cx="4716001" cy="609600"/>
          </a:xfrm>
          <a:prstGeom prst="rect">
            <a:avLst/>
          </a:prstGeom>
        </p:spPr>
        <p:txBody>
          <a:bodyPr anchor="ctr">
            <a:normAutofit/>
          </a:bodyPr>
          <a:lstStyle>
            <a:lvl1pPr marL="0" indent="0">
              <a:buSzTx/>
              <a:buFontTx/>
              <a:buNone/>
              <a:defRPr sz="1800" b="1">
                <a:solidFill>
                  <a:srgbClr val="FFFFFF"/>
                </a:solidFill>
              </a:defRPr>
            </a:lvl1pPr>
            <a:lvl2pPr marL="0" indent="457200">
              <a:buSzTx/>
              <a:buFontTx/>
              <a:buNone/>
              <a:defRPr sz="1800" b="1">
                <a:solidFill>
                  <a:srgbClr val="FFFFFF"/>
                </a:solidFill>
              </a:defRPr>
            </a:lvl2pPr>
            <a:lvl3pPr marL="0" indent="914400">
              <a:buSzTx/>
              <a:buFontTx/>
              <a:buNone/>
              <a:defRPr sz="1800" b="1">
                <a:solidFill>
                  <a:srgbClr val="FFFFFF"/>
                </a:solidFill>
              </a:defRPr>
            </a:lvl3pPr>
            <a:lvl4pPr marL="0" indent="1371600">
              <a:buSzTx/>
              <a:buFontTx/>
              <a:buNone/>
              <a:defRPr sz="1800" b="1">
                <a:solidFill>
                  <a:srgbClr val="FFFFFF"/>
                </a:solidFill>
              </a:defRPr>
            </a:lvl4pPr>
            <a:lvl5pPr marL="0" indent="1828800">
              <a:buSzTx/>
              <a:buFontTx/>
              <a:buNone/>
              <a:defRPr sz="1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73" name="Platshållare för text 4"/>
          <p:cNvSpPr>
            <a:spLocks noGrp="1"/>
          </p:cNvSpPr>
          <p:nvPr>
            <p:ph type="body" sz="quarter" idx="13"/>
          </p:nvPr>
        </p:nvSpPr>
        <p:spPr>
          <a:xfrm>
            <a:off x="5551199" y="2162175"/>
            <a:ext cx="4723201" cy="609600"/>
          </a:xfrm>
          <a:prstGeom prst="rect">
            <a:avLst/>
          </a:prstGeom>
        </p:spPr>
        <p:txBody>
          <a:bodyPr anchor="ctr">
            <a:normAutofit/>
          </a:bodyPr>
          <a:lstStyle/>
          <a:p>
            <a:pPr marL="0" indent="0">
              <a:buSzTx/>
              <a:buFontTx/>
              <a:buNone/>
              <a:defRPr sz="1800" b="1">
                <a:solidFill>
                  <a:srgbClr val="FFFFFF"/>
                </a:solidFill>
              </a:defRPr>
            </a:pPr>
            <a:endParaRPr/>
          </a:p>
        </p:txBody>
      </p:sp>
      <p:sp>
        <p:nvSpPr>
          <p:cNvPr id="27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02746863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2_Endast rubrik">
    <p:bg>
      <p:bgPr>
        <a:solidFill>
          <a:schemeClr val="accent5"/>
        </a:solidFill>
        <a:effectLst/>
      </p:bgPr>
    </p:bg>
    <p:spTree>
      <p:nvGrpSpPr>
        <p:cNvPr id="1" name=""/>
        <p:cNvGrpSpPr/>
        <p:nvPr/>
      </p:nvGrpSpPr>
      <p:grpSpPr>
        <a:xfrm>
          <a:off x="0" y="0"/>
          <a:ext cx="0" cy="0"/>
          <a:chOff x="0" y="0"/>
          <a:chExt cx="0" cy="0"/>
        </a:xfrm>
      </p:grpSpPr>
      <p:sp>
        <p:nvSpPr>
          <p:cNvPr id="281" name="Title Text"/>
          <p:cNvSpPr txBox="1">
            <a:spLocks noGrp="1"/>
          </p:cNvSpPr>
          <p:nvPr>
            <p:ph type="title"/>
          </p:nvPr>
        </p:nvSpPr>
        <p:spPr>
          <a:xfrm>
            <a:off x="664233" y="975186"/>
            <a:ext cx="9609826" cy="1112405"/>
          </a:xfrm>
          <a:prstGeom prst="rect">
            <a:avLst/>
          </a:prstGeom>
        </p:spPr>
        <p:txBody>
          <a:bodyPr>
            <a:normAutofit/>
          </a:bodyPr>
          <a:lstStyle>
            <a:lvl1pPr>
              <a:lnSpc>
                <a:spcPct val="80000"/>
              </a:lnSpc>
              <a:defRPr>
                <a:solidFill>
                  <a:srgbClr val="FFFFFF"/>
                </a:solidFill>
              </a:defRPr>
            </a:lvl1pPr>
          </a:lstStyle>
          <a:p>
            <a:r>
              <a:t>Title Text</a:t>
            </a:r>
          </a:p>
        </p:txBody>
      </p:sp>
      <p:sp>
        <p:nvSpPr>
          <p:cNvPr id="28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01636867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2_Tom">
    <p:bg>
      <p:bgPr>
        <a:solidFill>
          <a:schemeClr val="accent5"/>
        </a:solidFill>
        <a:effectLst/>
      </p:bgPr>
    </p:bg>
    <p:spTree>
      <p:nvGrpSpPr>
        <p:cNvPr id="1" name=""/>
        <p:cNvGrpSpPr/>
        <p:nvPr/>
      </p:nvGrpSpPr>
      <p:grpSpPr>
        <a:xfrm>
          <a:off x="0" y="0"/>
          <a:ext cx="0" cy="0"/>
          <a:chOff x="0" y="0"/>
          <a:chExt cx="0" cy="0"/>
        </a:xfrm>
      </p:grpSpPr>
      <p:sp>
        <p:nvSpPr>
          <p:cNvPr id="28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4937799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Vit">
    <p:bg>
      <p:bgPr>
        <a:solidFill>
          <a:srgbClr val="FFFFFF"/>
        </a:solidFill>
        <a:effectLst/>
      </p:bgPr>
    </p:bg>
    <p:spTree>
      <p:nvGrpSpPr>
        <p:cNvPr id="1" name=""/>
        <p:cNvGrpSpPr/>
        <p:nvPr/>
      </p:nvGrpSpPr>
      <p:grpSpPr>
        <a:xfrm>
          <a:off x="0" y="0"/>
          <a:ext cx="0" cy="0"/>
          <a:chOff x="0" y="0"/>
          <a:chExt cx="0" cy="0"/>
        </a:xfrm>
      </p:grpSpPr>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Bildobjekt 9">
            <a:extLst>
              <a:ext uri="{FF2B5EF4-FFF2-40B4-BE49-F238E27FC236}">
                <a16:creationId xmlns:a16="http://schemas.microsoft.com/office/drawing/2014/main" id="{F36E0A64-1600-40DD-87C8-544A78F5A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Rubrikbild">
    <p:bg>
      <p:bgPr>
        <a:solidFill>
          <a:srgbClr val="FFFFFF"/>
        </a:solidFill>
        <a:effectLst/>
      </p:bgPr>
    </p:bg>
    <p:spTree>
      <p:nvGrpSpPr>
        <p:cNvPr id="1" name=""/>
        <p:cNvGrpSpPr/>
        <p:nvPr/>
      </p:nvGrpSpPr>
      <p:grpSpPr>
        <a:xfrm>
          <a:off x="0" y="0"/>
          <a:ext cx="0" cy="0"/>
          <a:chOff x="0" y="0"/>
          <a:chExt cx="0" cy="0"/>
        </a:xfrm>
      </p:grpSpPr>
      <p:sp>
        <p:nvSpPr>
          <p:cNvPr id="98" name="Title Text"/>
          <p:cNvSpPr txBox="1">
            <a:spLocks noGrp="1"/>
          </p:cNvSpPr>
          <p:nvPr>
            <p:ph type="title"/>
          </p:nvPr>
        </p:nvSpPr>
        <p:spPr>
          <a:xfrm>
            <a:off x="665999" y="2746799"/>
            <a:ext cx="9608402" cy="1965601"/>
          </a:xfrm>
          <a:prstGeom prst="rect">
            <a:avLst/>
          </a:prstGeom>
        </p:spPr>
        <p:txBody>
          <a:bodyPr>
            <a:normAutofit/>
          </a:bodyPr>
          <a:lstStyle>
            <a:lvl1pPr algn="ctr"/>
          </a:lstStyle>
          <a:p>
            <a:r>
              <a:t>Title Text</a:t>
            </a:r>
          </a:p>
        </p:txBody>
      </p:sp>
      <p:sp>
        <p:nvSpPr>
          <p:cNvPr id="99" name="Body Level One…"/>
          <p:cNvSpPr txBox="1">
            <a:spLocks noGrp="1"/>
          </p:cNvSpPr>
          <p:nvPr>
            <p:ph type="body" sz="quarter" idx="1"/>
          </p:nvPr>
        </p:nvSpPr>
        <p:spPr>
          <a:xfrm>
            <a:off x="665999" y="4809599"/>
            <a:ext cx="9608402" cy="1425601"/>
          </a:xfrm>
          <a:prstGeom prst="rect">
            <a:avLst/>
          </a:prstGeom>
        </p:spPr>
        <p:txBody>
          <a:bodyPr>
            <a:normAutofit/>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EE8B0037-D97B-4581-85B4-1977857EAA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ubrik med bild">
    <p:bg>
      <p:bgPr>
        <a:solidFill>
          <a:srgbClr val="FFFFFF"/>
        </a:solidFill>
        <a:effectLst/>
      </p:bgPr>
    </p:bg>
    <p:spTree>
      <p:nvGrpSpPr>
        <p:cNvPr id="1" name=""/>
        <p:cNvGrpSpPr/>
        <p:nvPr/>
      </p:nvGrpSpPr>
      <p:grpSpPr>
        <a:xfrm>
          <a:off x="0" y="0"/>
          <a:ext cx="0" cy="0"/>
          <a:chOff x="0" y="0"/>
          <a:chExt cx="0" cy="0"/>
        </a:xfrm>
      </p:grpSpPr>
      <p:sp>
        <p:nvSpPr>
          <p:cNvPr id="107" name="Platshållare för bild 7"/>
          <p:cNvSpPr>
            <a:spLocks noGrp="1"/>
          </p:cNvSpPr>
          <p:nvPr>
            <p:ph type="pic" idx="13"/>
          </p:nvPr>
        </p:nvSpPr>
        <p:spPr>
          <a:xfrm>
            <a:off x="-1" y="-1500"/>
            <a:ext cx="12192600" cy="6859500"/>
          </a:xfrm>
          <a:prstGeom prst="rect">
            <a:avLst/>
          </a:prstGeom>
        </p:spPr>
        <p:txBody>
          <a:bodyPr lIns="91439" rIns="91439"/>
          <a:lstStyle/>
          <a:p>
            <a:endParaRPr/>
          </a:p>
        </p:txBody>
      </p:sp>
      <p:sp>
        <p:nvSpPr>
          <p:cNvPr id="108" name="Title Text"/>
          <p:cNvSpPr txBox="1">
            <a:spLocks noGrp="1"/>
          </p:cNvSpPr>
          <p:nvPr>
            <p:ph type="title"/>
          </p:nvPr>
        </p:nvSpPr>
        <p:spPr>
          <a:xfrm>
            <a:off x="665999" y="1889549"/>
            <a:ext cx="9608402" cy="1310851"/>
          </a:xfrm>
          <a:prstGeom prst="rect">
            <a:avLst/>
          </a:prstGeom>
        </p:spPr>
        <p:txBody>
          <a:bodyPr>
            <a:normAutofit/>
          </a:bodyPr>
          <a:lstStyle>
            <a:lvl1pPr algn="ctr">
              <a:defRPr sz="5400"/>
            </a:lvl1pPr>
          </a:lstStyle>
          <a:p>
            <a:r>
              <a:t>Title Text</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Bildobjekt 9">
            <a:extLst>
              <a:ext uri="{FF2B5EF4-FFF2-40B4-BE49-F238E27FC236}">
                <a16:creationId xmlns:a16="http://schemas.microsoft.com/office/drawing/2014/main" id="{03FCE1E1-82E7-43F6-9E51-3DC5AA1D71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image" Target="../media/image1.pn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pic>
        <p:nvPicPr>
          <p:cNvPr id="2" name="Bildobjekt 9" descr="Bildobjekt 9"/>
          <p:cNvPicPr>
            <a:picLocks noChangeAspect="1"/>
          </p:cNvPicPr>
          <p:nvPr/>
        </p:nvPicPr>
        <p:blipFill>
          <a:blip r:embed="rId30">
            <a:extLst/>
          </a:blip>
          <a:stretch>
            <a:fillRect/>
          </a:stretch>
        </p:blipFill>
        <p:spPr>
          <a:xfrm>
            <a:off x="9111777" y="-9525"/>
            <a:ext cx="3096001" cy="3599060"/>
          </a:xfrm>
          <a:prstGeom prst="rect">
            <a:avLst/>
          </a:prstGeom>
          <a:ln w="12700">
            <a:miter lim="400000"/>
          </a:ln>
        </p:spPr>
      </p:pic>
      <p:sp>
        <p:nvSpPr>
          <p:cNvPr id="3"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0006177" y="6406785"/>
            <a:ext cx="273656" cy="264255"/>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pic>
        <p:nvPicPr>
          <p:cNvPr id="6" name="Bildobjekt 9">
            <a:extLst>
              <a:ext uri="{FF2B5EF4-FFF2-40B4-BE49-F238E27FC236}">
                <a16:creationId xmlns:a16="http://schemas.microsoft.com/office/drawing/2014/main" id="{68EEE909-96C4-4497-B178-0A1A343F5E47}"/>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p:transition spd="med"/>
  <p:txStyles>
    <p:titleStyle>
      <a:lvl1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9pPr>
    </p:titleStyle>
    <p:bodyStyle>
      <a:lvl1pPr marL="258763" marR="0" indent="-2286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1pPr>
      <a:lvl2pPr marL="731519" marR="0" indent="-274319"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3pPr>
      <a:lvl4pPr marL="16764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4pPr>
      <a:lvl5pPr marL="21336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5pPr>
      <a:lvl6pPr marL="25908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6pPr>
      <a:lvl7pPr marL="30480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7pPr>
      <a:lvl8pPr marL="35052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8pPr>
      <a:lvl9pPr marL="39624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pic>
        <p:nvPicPr>
          <p:cNvPr id="2" name="Bildobjekt 9" descr="Bildobjekt 9"/>
          <p:cNvPicPr>
            <a:picLocks noChangeAspect="1"/>
          </p:cNvPicPr>
          <p:nvPr/>
        </p:nvPicPr>
        <p:blipFill>
          <a:blip r:embed="rId33">
            <a:extLst/>
          </a:blip>
          <a:stretch>
            <a:fillRect/>
          </a:stretch>
        </p:blipFill>
        <p:spPr>
          <a:xfrm>
            <a:off x="9111777" y="-9525"/>
            <a:ext cx="3096001" cy="3599060"/>
          </a:xfrm>
          <a:prstGeom prst="rect">
            <a:avLst/>
          </a:prstGeom>
          <a:ln w="12700">
            <a:miter lim="400000"/>
          </a:ln>
        </p:spPr>
      </p:pic>
      <p:sp>
        <p:nvSpPr>
          <p:cNvPr id="3" name="Slide Number"/>
          <p:cNvSpPr txBox="1">
            <a:spLocks noGrp="1"/>
          </p:cNvSpPr>
          <p:nvPr>
            <p:ph type="sldNum" sz="quarter" idx="2"/>
          </p:nvPr>
        </p:nvSpPr>
        <p:spPr>
          <a:xfrm>
            <a:off x="10006177" y="6406785"/>
            <a:ext cx="273656" cy="264255"/>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
        <p:nvSpPr>
          <p:cNvPr id="4"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7870532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Lst>
  <p:transition spd="med"/>
  <p:txStyles>
    <p:titleStyle>
      <a:lvl1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9pPr>
    </p:titleStyle>
    <p:bodyStyle>
      <a:lvl1pPr marL="258763" marR="0" indent="-2286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1pPr>
      <a:lvl2pPr marL="731519" marR="0" indent="-274319"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3pPr>
      <a:lvl4pPr marL="16764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4pPr>
      <a:lvl5pPr marL="21336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5pPr>
      <a:lvl6pPr marL="25908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6pPr>
      <a:lvl7pPr marL="30480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7pPr>
      <a:lvl8pPr marL="35052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8pPr>
      <a:lvl9pPr marL="3962400" marR="0" indent="-304800" algn="l" defTabSz="914400" rtl="0" latinLnBrk="0">
        <a:lnSpc>
          <a:spcPct val="100000"/>
        </a:lnSpc>
        <a:spcBef>
          <a:spcPts val="1200"/>
        </a:spcBef>
        <a:spcAft>
          <a:spcPts val="0"/>
        </a:spcAft>
        <a:buClrTx/>
        <a:buSzPct val="100000"/>
        <a:buFont typeface="Symbo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2.xml"/><Relationship Id="rId7" Type="http://schemas.openxmlformats.org/officeDocument/2006/relationships/hyperlink" Target="https://vimeo.com/298964287" TargetMode="Externa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9.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tags" Target="../tags/tag9.xml"/><Relationship Id="rId16" Type="http://schemas.openxmlformats.org/officeDocument/2006/relationships/image" Target="../media/image29.svg"/><Relationship Id="rId1" Type="http://schemas.openxmlformats.org/officeDocument/2006/relationships/vmlDrawing" Target="../drawings/vmlDrawing8.vml"/><Relationship Id="rId6" Type="http://schemas.openxmlformats.org/officeDocument/2006/relationships/image" Target="../media/image9.emf"/><Relationship Id="rId11" Type="http://schemas.openxmlformats.org/officeDocument/2006/relationships/image" Target="../media/image24.png"/><Relationship Id="rId5" Type="http://schemas.openxmlformats.org/officeDocument/2006/relationships/oleObject" Target="../embeddings/oleObject8.bin"/><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notesSlide" Target="../notesSlides/notesSlide14.xml"/><Relationship Id="rId9" Type="http://schemas.openxmlformats.org/officeDocument/2006/relationships/image" Target="../media/image22.png"/><Relationship Id="rId1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2.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mailto:ing-marie.wieselgren@skl.se" TargetMode="Externa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www.uppdragpsykiskhalsa.se/" TargetMode="External"/><Relationship Id="rId4" Type="http://schemas.openxmlformats.org/officeDocument/2006/relationships/hyperlink" Target="mailto:karin.lindstrom@skl.se"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1.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vimeo.com/105220510"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3.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SIP_aldre_skiss_13(US).jpg" descr="SIP_aldre_skiss_13(US).jpg"/>
          <p:cNvPicPr>
            <a:picLocks noChangeAspect="1"/>
          </p:cNvPicPr>
          <p:nvPr/>
        </p:nvPicPr>
        <p:blipFill rotWithShape="1">
          <a:blip r:embed="rId3">
            <a:extLst/>
          </a:blip>
          <a:srcRect t="8148"/>
          <a:stretch/>
        </p:blipFill>
        <p:spPr>
          <a:xfrm>
            <a:off x="2082065" y="1320800"/>
            <a:ext cx="10288470" cy="6299200"/>
          </a:xfrm>
          <a:prstGeom prst="rect">
            <a:avLst/>
          </a:prstGeom>
          <a:ln w="12700">
            <a:miter lim="400000"/>
          </a:ln>
        </p:spPr>
      </p:pic>
      <p:pic>
        <p:nvPicPr>
          <p:cNvPr id="287" name="Image" descr="Image"/>
          <p:cNvPicPr>
            <a:picLocks noChangeAspect="1"/>
          </p:cNvPicPr>
          <p:nvPr/>
        </p:nvPicPr>
        <p:blipFill>
          <a:blip r:embed="rId4">
            <a:alphaModFix amt="34916"/>
            <a:extLst/>
          </a:blip>
          <a:stretch>
            <a:fillRect/>
          </a:stretch>
        </p:blipFill>
        <p:spPr>
          <a:xfrm>
            <a:off x="-2799008" y="4294482"/>
            <a:ext cx="7958616" cy="7958615"/>
          </a:xfrm>
          <a:prstGeom prst="rect">
            <a:avLst/>
          </a:prstGeom>
          <a:ln w="12700">
            <a:miter lim="400000"/>
          </a:ln>
        </p:spPr>
      </p:pic>
      <p:pic>
        <p:nvPicPr>
          <p:cNvPr id="288" name="Image" descr="Image"/>
          <p:cNvPicPr>
            <a:picLocks noChangeAspect="1"/>
          </p:cNvPicPr>
          <p:nvPr/>
        </p:nvPicPr>
        <p:blipFill>
          <a:blip r:embed="rId5">
            <a:alphaModFix amt="43294"/>
            <a:extLst/>
          </a:blip>
          <a:stretch>
            <a:fillRect/>
          </a:stretch>
        </p:blipFill>
        <p:spPr>
          <a:xfrm>
            <a:off x="-322824" y="5245791"/>
            <a:ext cx="4874649" cy="4874649"/>
          </a:xfrm>
          <a:prstGeom prst="rect">
            <a:avLst/>
          </a:prstGeom>
          <a:ln w="12700">
            <a:miter lim="400000"/>
          </a:ln>
        </p:spPr>
      </p:pic>
      <p:sp>
        <p:nvSpPr>
          <p:cNvPr id="289" name="Rubrik 1"/>
          <p:cNvSpPr txBox="1"/>
          <p:nvPr/>
        </p:nvSpPr>
        <p:spPr>
          <a:xfrm>
            <a:off x="688180" y="832038"/>
            <a:ext cx="7518271" cy="3599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859536">
              <a:lnSpc>
                <a:spcPct val="85500"/>
              </a:lnSpc>
              <a:defRPr sz="5640" b="1"/>
            </a:pPr>
            <a:r>
              <a:rPr lang="sv-SE" sz="4800" dirty="0"/>
              <a:t>Samordnad Individuell Plan (SIP)</a:t>
            </a:r>
            <a:br>
              <a:rPr lang="sv-SE" sz="6000" dirty="0"/>
            </a:br>
            <a:br>
              <a:rPr lang="sv-SE" sz="6000" dirty="0"/>
            </a:br>
            <a:endParaRPr lang="sv-SE" sz="6000" dirty="0"/>
          </a:p>
        </p:txBody>
      </p:sp>
      <p:sp>
        <p:nvSpPr>
          <p:cNvPr id="290" name="Platshållare för datum 3"/>
          <p:cNvSpPr txBox="1"/>
          <p:nvPr/>
        </p:nvSpPr>
        <p:spPr>
          <a:xfrm>
            <a:off x="688180" y="6005975"/>
            <a:ext cx="1269345"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600"/>
            </a:lvl1pPr>
          </a:lstStyle>
          <a:p>
            <a:r>
              <a:t>2018-11-15</a:t>
            </a:r>
          </a:p>
        </p:txBody>
      </p:sp>
      <p:pic>
        <p:nvPicPr>
          <p:cNvPr id="291" name="Image" descr="Image"/>
          <p:cNvPicPr>
            <a:picLocks noChangeAspect="1"/>
          </p:cNvPicPr>
          <p:nvPr/>
        </p:nvPicPr>
        <p:blipFill>
          <a:blip r:embed="rId5">
            <a:alphaModFix amt="63186"/>
            <a:extLst/>
          </a:blip>
          <a:stretch>
            <a:fillRect/>
          </a:stretch>
        </p:blipFill>
        <p:spPr>
          <a:xfrm>
            <a:off x="2445999" y="6177746"/>
            <a:ext cx="3264961" cy="3264961"/>
          </a:xfrm>
          <a:prstGeom prst="rect">
            <a:avLst/>
          </a:prstGeom>
          <a:ln w="12700">
            <a:miter lim="400000"/>
          </a:ln>
        </p:spPr>
      </p:pic>
      <p:sp>
        <p:nvSpPr>
          <p:cNvPr id="2" name="TextBox 1">
            <a:extLst>
              <a:ext uri="{FF2B5EF4-FFF2-40B4-BE49-F238E27FC236}">
                <a16:creationId xmlns:a16="http://schemas.microsoft.com/office/drawing/2014/main" id="{231C8D9F-BD07-4C4C-8674-9BC40655DA4F}"/>
              </a:ext>
            </a:extLst>
          </p:cNvPr>
          <p:cNvSpPr txBox="1"/>
          <p:nvPr/>
        </p:nvSpPr>
        <p:spPr>
          <a:xfrm>
            <a:off x="688179" y="2161825"/>
            <a:ext cx="5828367"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800" b="0" i="0" u="none" strike="noStrike" cap="none" spc="0" normalizeH="0" baseline="0" dirty="0">
                <a:ln>
                  <a:noFill/>
                </a:ln>
                <a:solidFill>
                  <a:srgbClr val="000000"/>
                </a:solidFill>
                <a:effectLst/>
                <a:uFillTx/>
                <a:latin typeface="Arial"/>
                <a:ea typeface="Arial"/>
                <a:cs typeface="Arial"/>
                <a:sym typeface="Arial"/>
              </a:rPr>
              <a:t>Introduktion för berörda patient- och brukarföreningar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Rubrik 1"/>
          <p:cNvSpPr txBox="1">
            <a:spLocks noGrp="1"/>
          </p:cNvSpPr>
          <p:nvPr>
            <p:ph type="title"/>
          </p:nvPr>
        </p:nvSpPr>
        <p:spPr>
          <a:xfrm>
            <a:off x="664231" y="711200"/>
            <a:ext cx="9609826" cy="1231392"/>
          </a:xfrm>
          <a:prstGeom prst="rect">
            <a:avLst/>
          </a:prstGeom>
        </p:spPr>
        <p:txBody>
          <a:bodyPr/>
          <a:lstStyle>
            <a:lvl1pPr>
              <a:defRPr sz="3900">
                <a:solidFill>
                  <a:schemeClr val="accent6">
                    <a:lumOff val="-7686"/>
                  </a:schemeClr>
                </a:solidFill>
              </a:defRPr>
            </a:lvl1pPr>
          </a:lstStyle>
          <a:p>
            <a:r>
              <a:t>Varför fungerar det inte idag? </a:t>
            </a:r>
          </a:p>
        </p:txBody>
      </p:sp>
      <p:sp>
        <p:nvSpPr>
          <p:cNvPr id="346" name="Platshållare för innehåll 2"/>
          <p:cNvSpPr txBox="1">
            <a:spLocks noGrp="1"/>
          </p:cNvSpPr>
          <p:nvPr>
            <p:ph type="body" idx="1"/>
          </p:nvPr>
        </p:nvSpPr>
        <p:spPr>
          <a:xfrm>
            <a:off x="664232" y="1610139"/>
            <a:ext cx="8094758" cy="4630137"/>
          </a:xfrm>
          <a:prstGeom prst="rect">
            <a:avLst/>
          </a:prstGeom>
        </p:spPr>
        <p:txBody>
          <a:bodyPr/>
          <a:lstStyle/>
          <a:p>
            <a:pPr marL="0" indent="30162">
              <a:lnSpc>
                <a:spcPct val="120000"/>
              </a:lnSpc>
              <a:spcBef>
                <a:spcPts val="1500"/>
              </a:spcBef>
              <a:buSzTx/>
              <a:buNone/>
              <a:defRPr sz="2600" b="1"/>
            </a:pPr>
            <a:r>
              <a:rPr dirty="0" err="1"/>
              <a:t>Exempel</a:t>
            </a:r>
            <a:r>
              <a:rPr dirty="0"/>
              <a:t>: </a:t>
            </a:r>
          </a:p>
          <a:p>
            <a:pPr>
              <a:lnSpc>
                <a:spcPct val="120000"/>
              </a:lnSpc>
              <a:spcBef>
                <a:spcPts val="1500"/>
              </a:spcBef>
              <a:buFont typeface="Arial"/>
              <a:buChar char="•"/>
            </a:pPr>
            <a:r>
              <a:rPr dirty="0" err="1"/>
              <a:t>Sjukvården</a:t>
            </a:r>
            <a:r>
              <a:rPr dirty="0"/>
              <a:t> </a:t>
            </a:r>
            <a:r>
              <a:rPr dirty="0" err="1"/>
              <a:t>och</a:t>
            </a:r>
            <a:r>
              <a:rPr dirty="0"/>
              <a:t> </a:t>
            </a:r>
            <a:r>
              <a:rPr dirty="0" err="1"/>
              <a:t>socialtjänsten</a:t>
            </a:r>
            <a:r>
              <a:rPr dirty="0"/>
              <a:t> </a:t>
            </a:r>
            <a:r>
              <a:rPr dirty="0" err="1"/>
              <a:t>specialiserar</a:t>
            </a:r>
            <a:r>
              <a:rPr dirty="0"/>
              <a:t> sig</a:t>
            </a:r>
          </a:p>
          <a:p>
            <a:pPr>
              <a:lnSpc>
                <a:spcPct val="120000"/>
              </a:lnSpc>
              <a:spcBef>
                <a:spcPts val="1500"/>
              </a:spcBef>
              <a:buFont typeface="Arial"/>
              <a:buChar char="•"/>
            </a:pPr>
            <a:r>
              <a:rPr dirty="0" err="1"/>
              <a:t>Fler</a:t>
            </a:r>
            <a:r>
              <a:rPr dirty="0"/>
              <a:t> </a:t>
            </a:r>
            <a:r>
              <a:rPr dirty="0" err="1"/>
              <a:t>utförare</a:t>
            </a:r>
            <a:r>
              <a:rPr dirty="0"/>
              <a:t> </a:t>
            </a:r>
            <a:r>
              <a:rPr dirty="0" err="1"/>
              <a:t>erbjuder</a:t>
            </a:r>
            <a:r>
              <a:rPr dirty="0"/>
              <a:t> </a:t>
            </a:r>
            <a:r>
              <a:rPr dirty="0" err="1"/>
              <a:t>tjänster</a:t>
            </a:r>
            <a:endParaRPr dirty="0"/>
          </a:p>
          <a:p>
            <a:pPr>
              <a:lnSpc>
                <a:spcPct val="120000"/>
              </a:lnSpc>
              <a:spcBef>
                <a:spcPts val="1500"/>
              </a:spcBef>
              <a:buFont typeface="Arial"/>
              <a:buChar char="•"/>
            </a:pPr>
            <a:r>
              <a:rPr dirty="0" err="1"/>
              <a:t>Kunskap</a:t>
            </a:r>
            <a:r>
              <a:rPr dirty="0"/>
              <a:t> </a:t>
            </a:r>
            <a:r>
              <a:rPr dirty="0" err="1"/>
              <a:t>saknas</a:t>
            </a:r>
            <a:r>
              <a:rPr dirty="0"/>
              <a:t> om </a:t>
            </a:r>
            <a:r>
              <a:rPr dirty="0" err="1"/>
              <a:t>vad</a:t>
            </a:r>
            <a:r>
              <a:rPr dirty="0"/>
              <a:t> </a:t>
            </a:r>
            <a:r>
              <a:rPr dirty="0" err="1"/>
              <a:t>samordning</a:t>
            </a:r>
            <a:r>
              <a:rPr dirty="0"/>
              <a:t> </a:t>
            </a:r>
            <a:r>
              <a:rPr dirty="0" err="1"/>
              <a:t>innebär</a:t>
            </a:r>
            <a:r>
              <a:rPr dirty="0"/>
              <a:t> </a:t>
            </a:r>
            <a:r>
              <a:rPr dirty="0" err="1"/>
              <a:t>och</a:t>
            </a:r>
            <a:r>
              <a:rPr dirty="0"/>
              <a:t> </a:t>
            </a:r>
            <a:r>
              <a:rPr lang="sv-SE" dirty="0"/>
              <a:t>vad det kan bidra till</a:t>
            </a:r>
            <a:endParaRPr dirty="0"/>
          </a:p>
          <a:p>
            <a:pPr>
              <a:lnSpc>
                <a:spcPct val="120000"/>
              </a:lnSpc>
              <a:spcBef>
                <a:spcPts val="1500"/>
              </a:spcBef>
              <a:buFont typeface="Arial"/>
              <a:buChar char="•"/>
            </a:pPr>
            <a:r>
              <a:rPr dirty="0" err="1"/>
              <a:t>Otydlig</a:t>
            </a:r>
            <a:r>
              <a:rPr dirty="0"/>
              <a:t> </a:t>
            </a:r>
            <a:r>
              <a:rPr dirty="0" err="1"/>
              <a:t>ansvarsfördelning</a:t>
            </a:r>
            <a:r>
              <a:rPr dirty="0"/>
              <a:t>, </a:t>
            </a:r>
            <a:r>
              <a:rPr dirty="0" err="1"/>
              <a:t>begränsad</a:t>
            </a:r>
            <a:r>
              <a:rPr dirty="0"/>
              <a:t> </a:t>
            </a:r>
            <a:r>
              <a:rPr dirty="0" err="1"/>
              <a:t>delaktighet</a:t>
            </a:r>
            <a:r>
              <a:rPr dirty="0"/>
              <a:t> </a:t>
            </a:r>
            <a:r>
              <a:rPr dirty="0" err="1"/>
              <a:t>och</a:t>
            </a:r>
            <a:r>
              <a:rPr dirty="0"/>
              <a:t> </a:t>
            </a:r>
            <a:r>
              <a:rPr dirty="0" err="1"/>
              <a:t>begränsningar</a:t>
            </a:r>
            <a:r>
              <a:rPr dirty="0"/>
              <a:t> i it- </a:t>
            </a:r>
            <a:r>
              <a:rPr dirty="0" err="1"/>
              <a:t>infrastruktur</a:t>
            </a:r>
            <a:endParaRPr dirty="0"/>
          </a:p>
        </p:txBody>
      </p:sp>
      <p:sp>
        <p:nvSpPr>
          <p:cNvPr id="347" name="Line"/>
          <p:cNvSpPr/>
          <p:nvPr/>
        </p:nvSpPr>
        <p:spPr>
          <a:xfrm>
            <a:off x="719720" y="6426200"/>
            <a:ext cx="10752560" cy="0"/>
          </a:xfrm>
          <a:prstGeom prst="line">
            <a:avLst/>
          </a:prstGeom>
          <a:ln w="6350">
            <a:solidFill>
              <a:srgbClr val="B7A715"/>
            </a:solidFill>
            <a:miter/>
          </a:ln>
        </p:spPr>
        <p:txBody>
          <a:bodyPr lIns="45719" rIns="45719"/>
          <a:lstStyle/>
          <a:p>
            <a:endParaRPr/>
          </a:p>
        </p:txBody>
      </p:sp>
      <p:pic>
        <p:nvPicPr>
          <p:cNvPr id="5" name="Image" descr="Image">
            <a:extLst>
              <a:ext uri="{FF2B5EF4-FFF2-40B4-BE49-F238E27FC236}">
                <a16:creationId xmlns:a16="http://schemas.microsoft.com/office/drawing/2014/main" id="{E0A79865-9690-4203-B621-0DE2B8BC27E8}"/>
              </a:ext>
            </a:extLst>
          </p:cNvPr>
          <p:cNvPicPr>
            <a:picLocks noChangeAspect="1"/>
          </p:cNvPicPr>
          <p:nvPr/>
        </p:nvPicPr>
        <p:blipFill>
          <a:blip r:embed="rId3">
            <a:extLst/>
          </a:blip>
          <a:stretch>
            <a:fillRect/>
          </a:stretch>
        </p:blipFill>
        <p:spPr>
          <a:xfrm>
            <a:off x="8858187" y="2305593"/>
            <a:ext cx="2614093" cy="323922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Rubrik 5"/>
          <p:cNvSpPr txBox="1">
            <a:spLocks noGrp="1"/>
          </p:cNvSpPr>
          <p:nvPr>
            <p:ph type="title"/>
          </p:nvPr>
        </p:nvSpPr>
        <p:spPr>
          <a:xfrm>
            <a:off x="664232" y="683560"/>
            <a:ext cx="9609827" cy="1450853"/>
          </a:xfrm>
          <a:prstGeom prst="rect">
            <a:avLst/>
          </a:prstGeom>
        </p:spPr>
        <p:txBody>
          <a:bodyPr/>
          <a:lstStyle>
            <a:lvl1pPr>
              <a:defRPr>
                <a:solidFill>
                  <a:schemeClr val="accent6">
                    <a:lumOff val="-7686"/>
                  </a:schemeClr>
                </a:solidFill>
              </a:defRPr>
            </a:lvl1pPr>
          </a:lstStyle>
          <a:p>
            <a:r>
              <a:t>Med SIP läggs pusslet!</a:t>
            </a:r>
          </a:p>
        </p:txBody>
      </p:sp>
      <p:sp>
        <p:nvSpPr>
          <p:cNvPr id="353" name="Platshållare för innehåll 6"/>
          <p:cNvSpPr txBox="1">
            <a:spLocks noGrp="1"/>
          </p:cNvSpPr>
          <p:nvPr>
            <p:ph type="body" sz="half" idx="1"/>
          </p:nvPr>
        </p:nvSpPr>
        <p:spPr>
          <a:xfrm>
            <a:off x="304049" y="1734361"/>
            <a:ext cx="6350655" cy="4367490"/>
          </a:xfrm>
          <a:prstGeom prst="rect">
            <a:avLst/>
          </a:prstGeom>
        </p:spPr>
        <p:txBody>
          <a:bodyPr>
            <a:normAutofit lnSpcReduction="10000"/>
          </a:bodyPr>
          <a:lstStyle/>
          <a:p>
            <a:pPr marL="644651" lvl="1" indent="-214884" defTabSz="859536">
              <a:lnSpc>
                <a:spcPct val="120000"/>
              </a:lnSpc>
              <a:spcBef>
                <a:spcPts val="1400"/>
              </a:spcBef>
              <a:buFont typeface="Arial"/>
              <a:buChar char="•"/>
              <a:defRPr sz="2350"/>
            </a:pPr>
            <a:r>
              <a:rPr dirty="0" err="1"/>
              <a:t>Identifiera</a:t>
            </a:r>
            <a:r>
              <a:rPr lang="sv-SE" dirty="0"/>
              <a:t>r</a:t>
            </a:r>
            <a:r>
              <a:rPr dirty="0"/>
              <a:t> </a:t>
            </a:r>
            <a:r>
              <a:rPr dirty="0" err="1"/>
              <a:t>behov</a:t>
            </a:r>
            <a:endParaRPr sz="1692" dirty="0"/>
          </a:p>
          <a:p>
            <a:pPr marL="644651" lvl="1" indent="-214884" defTabSz="859536">
              <a:lnSpc>
                <a:spcPct val="120000"/>
              </a:lnSpc>
              <a:spcBef>
                <a:spcPts val="1400"/>
              </a:spcBef>
              <a:buFont typeface="Arial"/>
              <a:buChar char="•"/>
              <a:defRPr sz="2350"/>
            </a:pPr>
            <a:r>
              <a:rPr dirty="0" err="1"/>
              <a:t>Samordna</a:t>
            </a:r>
            <a:r>
              <a:rPr lang="sv-SE" dirty="0"/>
              <a:t>r</a:t>
            </a:r>
            <a:r>
              <a:rPr dirty="0"/>
              <a:t> </a:t>
            </a:r>
            <a:r>
              <a:rPr dirty="0" err="1"/>
              <a:t>insatser</a:t>
            </a:r>
            <a:endParaRPr sz="2632" dirty="0"/>
          </a:p>
          <a:p>
            <a:pPr marL="644651" lvl="1" indent="-214884" defTabSz="859536">
              <a:lnSpc>
                <a:spcPct val="120000"/>
              </a:lnSpc>
              <a:spcBef>
                <a:spcPts val="1400"/>
              </a:spcBef>
              <a:buFont typeface="Arial"/>
              <a:buChar char="•"/>
              <a:defRPr sz="2350"/>
            </a:pPr>
            <a:r>
              <a:rPr lang="sv-SE" dirty="0"/>
              <a:t>Säkerställer ett h</a:t>
            </a:r>
            <a:r>
              <a:rPr dirty="0" err="1"/>
              <a:t>eltäckande</a:t>
            </a:r>
            <a:r>
              <a:rPr dirty="0"/>
              <a:t> </a:t>
            </a:r>
            <a:r>
              <a:rPr dirty="0" err="1"/>
              <a:t>stöd</a:t>
            </a:r>
            <a:endParaRPr sz="1692" dirty="0"/>
          </a:p>
          <a:p>
            <a:pPr marL="644651" lvl="1" indent="-214884" defTabSz="859536">
              <a:lnSpc>
                <a:spcPct val="120000"/>
              </a:lnSpc>
              <a:spcBef>
                <a:spcPts val="1400"/>
              </a:spcBef>
              <a:buFont typeface="Arial"/>
              <a:buChar char="•"/>
              <a:defRPr sz="2350"/>
            </a:pPr>
            <a:r>
              <a:rPr lang="sv-SE" dirty="0"/>
              <a:t>Skapar t</a:t>
            </a:r>
            <a:r>
              <a:rPr dirty="0" err="1"/>
              <a:t>ydlighet</a:t>
            </a:r>
            <a:endParaRPr sz="2632" dirty="0"/>
          </a:p>
          <a:p>
            <a:pPr marL="644651" lvl="1" indent="-214884" defTabSz="859536">
              <a:lnSpc>
                <a:spcPct val="120000"/>
              </a:lnSpc>
              <a:spcBef>
                <a:spcPts val="1400"/>
              </a:spcBef>
              <a:buFont typeface="Arial"/>
              <a:buChar char="•"/>
              <a:defRPr sz="2350"/>
            </a:pPr>
            <a:r>
              <a:rPr lang="sv-SE" dirty="0"/>
              <a:t>Bidrar med en g</a:t>
            </a:r>
            <a:r>
              <a:rPr dirty="0" err="1"/>
              <a:t>emensam</a:t>
            </a:r>
            <a:r>
              <a:rPr dirty="0"/>
              <a:t> plan</a:t>
            </a:r>
            <a:endParaRPr sz="1692" dirty="0"/>
          </a:p>
          <a:p>
            <a:pPr marL="644651" lvl="1" indent="-214884" defTabSz="859536">
              <a:lnSpc>
                <a:spcPct val="120000"/>
              </a:lnSpc>
              <a:spcBef>
                <a:spcPts val="1400"/>
              </a:spcBef>
              <a:buFont typeface="Arial"/>
              <a:buChar char="•"/>
              <a:defRPr sz="2350"/>
            </a:pPr>
            <a:r>
              <a:rPr lang="sv-SE" dirty="0"/>
              <a:t>Ökar d</a:t>
            </a:r>
            <a:r>
              <a:rPr dirty="0" err="1"/>
              <a:t>elaktighet</a:t>
            </a:r>
            <a:r>
              <a:rPr dirty="0"/>
              <a:t>  </a:t>
            </a:r>
            <a:endParaRPr sz="1692" dirty="0"/>
          </a:p>
          <a:p>
            <a:pPr marL="644651" lvl="1" indent="-214884" defTabSz="859536">
              <a:lnSpc>
                <a:spcPct val="120000"/>
              </a:lnSpc>
              <a:spcBef>
                <a:spcPts val="1400"/>
              </a:spcBef>
              <a:buFont typeface="Arial"/>
              <a:buChar char="•"/>
              <a:defRPr sz="2350"/>
            </a:pPr>
            <a:r>
              <a:rPr lang="sv-SE" dirty="0"/>
              <a:t>F</a:t>
            </a:r>
            <a:r>
              <a:rPr dirty="0" err="1"/>
              <a:t>rämja</a:t>
            </a:r>
            <a:r>
              <a:rPr lang="sv-SE" dirty="0"/>
              <a:t>r</a:t>
            </a:r>
            <a:r>
              <a:rPr dirty="0"/>
              <a:t> god </a:t>
            </a:r>
            <a:r>
              <a:rPr dirty="0" err="1"/>
              <a:t>och</a:t>
            </a:r>
            <a:r>
              <a:rPr dirty="0"/>
              <a:t> </a:t>
            </a:r>
            <a:r>
              <a:rPr dirty="0" err="1"/>
              <a:t>nära</a:t>
            </a:r>
            <a:r>
              <a:rPr dirty="0"/>
              <a:t> </a:t>
            </a:r>
            <a:r>
              <a:rPr dirty="0" err="1"/>
              <a:t>vård</a:t>
            </a:r>
            <a:r>
              <a:rPr dirty="0"/>
              <a:t> </a:t>
            </a:r>
            <a:r>
              <a:rPr dirty="0" err="1"/>
              <a:t>och</a:t>
            </a:r>
            <a:r>
              <a:rPr dirty="0"/>
              <a:t> </a:t>
            </a:r>
            <a:r>
              <a:rPr dirty="0" err="1"/>
              <a:t>insatser</a:t>
            </a:r>
            <a:r>
              <a:rPr dirty="0"/>
              <a:t> av god </a:t>
            </a:r>
            <a:r>
              <a:rPr dirty="0" err="1"/>
              <a:t>kvalitet</a:t>
            </a:r>
            <a:endParaRPr dirty="0"/>
          </a:p>
        </p:txBody>
      </p:sp>
      <p:sp>
        <p:nvSpPr>
          <p:cNvPr id="354" name="Line"/>
          <p:cNvSpPr/>
          <p:nvPr/>
        </p:nvSpPr>
        <p:spPr>
          <a:xfrm>
            <a:off x="719720" y="6426200"/>
            <a:ext cx="10752560" cy="0"/>
          </a:xfrm>
          <a:prstGeom prst="line">
            <a:avLst/>
          </a:prstGeom>
          <a:ln w="6350">
            <a:solidFill>
              <a:srgbClr val="B7A715"/>
            </a:solidFill>
            <a:miter/>
          </a:ln>
        </p:spPr>
        <p:txBody>
          <a:bodyPr lIns="45719" rIns="45719"/>
          <a:lstStyle/>
          <a:p>
            <a:endParaRPr/>
          </a:p>
        </p:txBody>
      </p:sp>
      <p:pic>
        <p:nvPicPr>
          <p:cNvPr id="6" name="Image" descr="Image">
            <a:extLst>
              <a:ext uri="{FF2B5EF4-FFF2-40B4-BE49-F238E27FC236}">
                <a16:creationId xmlns:a16="http://schemas.microsoft.com/office/drawing/2014/main" id="{E6A7EFF8-3C36-488B-80C8-04BE10FACE98}"/>
              </a:ext>
            </a:extLst>
          </p:cNvPr>
          <p:cNvPicPr>
            <a:picLocks noChangeAspect="1"/>
          </p:cNvPicPr>
          <p:nvPr/>
        </p:nvPicPr>
        <p:blipFill>
          <a:blip r:embed="rId3">
            <a:extLst/>
          </a:blip>
          <a:stretch>
            <a:fillRect/>
          </a:stretch>
        </p:blipFill>
        <p:spPr>
          <a:xfrm>
            <a:off x="6654704" y="1778477"/>
            <a:ext cx="3499949" cy="384372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74255C46-6DCE-4E16-962E-76E76C631812}"/>
              </a:ext>
            </a:extLst>
          </p:cNvPr>
          <p:cNvGraphicFramePr>
            <a:graphicFrameLocks noChangeAspect="1"/>
          </p:cNvGraphicFramePr>
          <p:nvPr>
            <p:custDataLst>
              <p:tags r:id="rId2"/>
            </p:custDataLst>
            <p:extLst>
              <p:ext uri="{D42A27DB-BD31-4B8C-83A1-F6EECF244321}">
                <p14:modId xmlns:p14="http://schemas.microsoft.com/office/powerpoint/2010/main" val="1580693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94811521-863C-4810-8D08-E9ACE592A7FC}"/>
              </a:ext>
            </a:extLst>
          </p:cNvPr>
          <p:cNvSpPr txBox="1">
            <a:spLocks/>
          </p:cNvSpPr>
          <p:nvPr/>
        </p:nvSpPr>
        <p:spPr>
          <a:xfrm>
            <a:off x="346732" y="544402"/>
            <a:ext cx="10130768" cy="1231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9pPr>
          </a:lstStyle>
          <a:p>
            <a:pPr hangingPunct="1"/>
            <a:r>
              <a:rPr lang="sv-SE" sz="3600" dirty="0"/>
              <a:t>Exempel: </a:t>
            </a:r>
            <a:r>
              <a:rPr lang="sv-SE" sz="3600" dirty="0">
                <a:solidFill>
                  <a:srgbClr val="A68F1E"/>
                </a:solidFill>
              </a:rPr>
              <a:t>Hur kan Kerstin bli hjälpt av en SIP?</a:t>
            </a:r>
          </a:p>
        </p:txBody>
      </p:sp>
      <p:sp>
        <p:nvSpPr>
          <p:cNvPr id="25" name="TextBox 24">
            <a:extLst>
              <a:ext uri="{FF2B5EF4-FFF2-40B4-BE49-F238E27FC236}">
                <a16:creationId xmlns:a16="http://schemas.microsoft.com/office/drawing/2014/main" id="{1E107FD4-3C84-4C52-BA5B-D7144B9AC585}"/>
              </a:ext>
            </a:extLst>
          </p:cNvPr>
          <p:cNvSpPr txBox="1"/>
          <p:nvPr/>
        </p:nvSpPr>
        <p:spPr>
          <a:xfrm>
            <a:off x="346731" y="1563602"/>
            <a:ext cx="649820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800" b="1" i="0" u="none" strike="noStrike" cap="none" spc="0" normalizeH="0" baseline="0" dirty="0">
                <a:ln>
                  <a:noFill/>
                </a:ln>
                <a:solidFill>
                  <a:srgbClr val="000000"/>
                </a:solidFill>
                <a:effectLst/>
                <a:uFillTx/>
                <a:latin typeface="Arial"/>
                <a:ea typeface="Arial"/>
                <a:cs typeface="Arial"/>
                <a:sym typeface="Arial"/>
              </a:rPr>
              <a:t>Lyssna på Kerstins historia: </a:t>
            </a:r>
            <a:r>
              <a:rPr kumimoji="0" lang="sv-SE" sz="2800" b="1" i="0" u="none" strike="noStrike" cap="none" spc="0" normalizeH="0" baseline="0" dirty="0">
                <a:ln>
                  <a:noFill/>
                </a:ln>
                <a:solidFill>
                  <a:srgbClr val="000000"/>
                </a:solidFill>
                <a:effectLst/>
                <a:uFillTx/>
                <a:latin typeface="Arial"/>
                <a:ea typeface="Arial"/>
                <a:cs typeface="Arial"/>
                <a:sym typeface="Arial"/>
                <a:hlinkClick r:id="rId7"/>
              </a:rPr>
              <a:t>Länk</a:t>
            </a:r>
            <a:r>
              <a:rPr lang="sv-SE" sz="2800" b="1" dirty="0"/>
              <a:t> </a:t>
            </a:r>
          </a:p>
        </p:txBody>
      </p:sp>
      <p:pic>
        <p:nvPicPr>
          <p:cNvPr id="27" name="Picture 26">
            <a:extLst>
              <a:ext uri="{FF2B5EF4-FFF2-40B4-BE49-F238E27FC236}">
                <a16:creationId xmlns:a16="http://schemas.microsoft.com/office/drawing/2014/main" id="{897D90AC-384F-4FEA-B6B0-1E5C6F81E30F}"/>
              </a:ext>
            </a:extLst>
          </p:cNvPr>
          <p:cNvPicPr>
            <a:picLocks noChangeAspect="1"/>
          </p:cNvPicPr>
          <p:nvPr/>
        </p:nvPicPr>
        <p:blipFill>
          <a:blip r:embed="rId8"/>
          <a:stretch>
            <a:fillRect/>
          </a:stretch>
        </p:blipFill>
        <p:spPr>
          <a:xfrm>
            <a:off x="4053472" y="2381721"/>
            <a:ext cx="4085055" cy="420472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74188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74255C46-6DCE-4E16-962E-76E76C63181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395" imgH="394" progId="TCLayout.ActiveDocument.1">
                  <p:embed/>
                </p:oleObj>
              </mc:Choice>
              <mc:Fallback>
                <p:oleObj name="think-cell Slide" r:id="rId5" imgW="395" imgH="394" progId="TCLayout.ActiveDocument.1">
                  <p:embed/>
                  <p:pic>
                    <p:nvPicPr>
                      <p:cNvPr id="24" name="Object 23" hidden="1">
                        <a:extLst>
                          <a:ext uri="{FF2B5EF4-FFF2-40B4-BE49-F238E27FC236}">
                            <a16:creationId xmlns:a16="http://schemas.microsoft.com/office/drawing/2014/main" id="{74255C46-6DCE-4E16-962E-76E76C63181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94811521-863C-4810-8D08-E9ACE592A7FC}"/>
              </a:ext>
            </a:extLst>
          </p:cNvPr>
          <p:cNvSpPr txBox="1">
            <a:spLocks/>
          </p:cNvSpPr>
          <p:nvPr/>
        </p:nvSpPr>
        <p:spPr>
          <a:xfrm>
            <a:off x="346732" y="544402"/>
            <a:ext cx="10130768" cy="1231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9pPr>
          </a:lstStyle>
          <a:p>
            <a:pPr hangingPunct="1"/>
            <a:r>
              <a:rPr lang="sv-SE" sz="3600" dirty="0"/>
              <a:t>Exempel: </a:t>
            </a:r>
            <a:r>
              <a:rPr lang="sv-SE" sz="3600" dirty="0">
                <a:solidFill>
                  <a:srgbClr val="A68F1E"/>
                </a:solidFill>
              </a:rPr>
              <a:t>Hur kan Kerstin bli hjälpt av en SIP?</a:t>
            </a:r>
          </a:p>
        </p:txBody>
      </p:sp>
      <p:pic>
        <p:nvPicPr>
          <p:cNvPr id="5" name="Picture 4">
            <a:extLst>
              <a:ext uri="{FF2B5EF4-FFF2-40B4-BE49-F238E27FC236}">
                <a16:creationId xmlns:a16="http://schemas.microsoft.com/office/drawing/2014/main" id="{5B1081FC-A970-4381-8203-A0622894D3C3}"/>
              </a:ext>
            </a:extLst>
          </p:cNvPr>
          <p:cNvPicPr>
            <a:picLocks noChangeAspect="1"/>
          </p:cNvPicPr>
          <p:nvPr/>
        </p:nvPicPr>
        <p:blipFill>
          <a:blip r:embed="rId7"/>
          <a:stretch>
            <a:fillRect/>
          </a:stretch>
        </p:blipFill>
        <p:spPr>
          <a:xfrm>
            <a:off x="4053472" y="1963710"/>
            <a:ext cx="4085055" cy="4204723"/>
          </a:xfrm>
          <a:prstGeom prst="ellipse">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CED105E9-D872-4B36-955C-A431E6E65899}"/>
              </a:ext>
            </a:extLst>
          </p:cNvPr>
          <p:cNvSpPr/>
          <p:nvPr/>
        </p:nvSpPr>
        <p:spPr>
          <a:xfrm>
            <a:off x="2817091" y="3976017"/>
            <a:ext cx="180109" cy="180109"/>
          </a:xfrm>
          <a:prstGeom prst="ellipse">
            <a:avLst/>
          </a:prstGeom>
          <a:solidFill>
            <a:srgbClr val="A68F1E"/>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cxnSp>
        <p:nvCxnSpPr>
          <p:cNvPr id="7" name="Straight Connector 6">
            <a:extLst>
              <a:ext uri="{FF2B5EF4-FFF2-40B4-BE49-F238E27FC236}">
                <a16:creationId xmlns:a16="http://schemas.microsoft.com/office/drawing/2014/main" id="{19FB11FD-C016-427C-AF44-07DCAA78BEF8}"/>
              </a:ext>
            </a:extLst>
          </p:cNvPr>
          <p:cNvCxnSpPr>
            <a:cxnSpLocks/>
            <a:stCxn id="5" idx="2"/>
          </p:cNvCxnSpPr>
          <p:nvPr/>
        </p:nvCxnSpPr>
        <p:spPr>
          <a:xfrm flipH="1" flipV="1">
            <a:off x="2997200" y="4066071"/>
            <a:ext cx="1056272" cy="1"/>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ACEF657-4C96-41E5-98EB-2D2B46E9F7CC}"/>
              </a:ext>
            </a:extLst>
          </p:cNvPr>
          <p:cNvSpPr txBox="1"/>
          <p:nvPr/>
        </p:nvSpPr>
        <p:spPr>
          <a:xfrm>
            <a:off x="346732" y="3629234"/>
            <a:ext cx="2332968" cy="1015663"/>
          </a:xfrm>
          <a:prstGeom prst="rect">
            <a:avLst/>
          </a:prstGeom>
          <a:noFill/>
        </p:spPr>
        <p:txBody>
          <a:bodyPr wrap="square" rtlCol="0">
            <a:spAutoFit/>
          </a:bodyPr>
          <a:lstStyle/>
          <a:p>
            <a:pPr algn="r"/>
            <a:r>
              <a:rPr lang="sv-SE" sz="2000" dirty="0"/>
              <a:t>Framföra vad som är viktigast för henne</a:t>
            </a:r>
          </a:p>
        </p:txBody>
      </p:sp>
      <p:cxnSp>
        <p:nvCxnSpPr>
          <p:cNvPr id="9" name="Straight Connector 8">
            <a:extLst>
              <a:ext uri="{FF2B5EF4-FFF2-40B4-BE49-F238E27FC236}">
                <a16:creationId xmlns:a16="http://schemas.microsoft.com/office/drawing/2014/main" id="{2DC22DCD-EE51-41B8-8608-534F8C715860}"/>
              </a:ext>
            </a:extLst>
          </p:cNvPr>
          <p:cNvCxnSpPr>
            <a:cxnSpLocks/>
            <a:stCxn id="5" idx="1"/>
          </p:cNvCxnSpPr>
          <p:nvPr/>
        </p:nvCxnSpPr>
        <p:spPr>
          <a:xfrm flipH="1" flipV="1">
            <a:off x="3525336" y="2171700"/>
            <a:ext cx="1126378" cy="407777"/>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9C9FB5AA-C32F-4D43-9CB4-2DA4EC4E3E63}"/>
              </a:ext>
            </a:extLst>
          </p:cNvPr>
          <p:cNvSpPr/>
          <p:nvPr/>
        </p:nvSpPr>
        <p:spPr>
          <a:xfrm>
            <a:off x="3371290" y="2036619"/>
            <a:ext cx="180109" cy="180109"/>
          </a:xfrm>
          <a:prstGeom prst="ellipse">
            <a:avLst/>
          </a:prstGeom>
          <a:solidFill>
            <a:srgbClr val="A68F1E"/>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
        <p:nvSpPr>
          <p:cNvPr id="11" name="TextBox 10">
            <a:extLst>
              <a:ext uri="{FF2B5EF4-FFF2-40B4-BE49-F238E27FC236}">
                <a16:creationId xmlns:a16="http://schemas.microsoft.com/office/drawing/2014/main" id="{77B15E54-C4E2-47D5-BF79-CCFE5427D9F6}"/>
              </a:ext>
            </a:extLst>
          </p:cNvPr>
          <p:cNvSpPr txBox="1"/>
          <p:nvPr/>
        </p:nvSpPr>
        <p:spPr>
          <a:xfrm>
            <a:off x="1575211" y="1563814"/>
            <a:ext cx="1705050" cy="1015663"/>
          </a:xfrm>
          <a:prstGeom prst="rect">
            <a:avLst/>
          </a:prstGeom>
          <a:noFill/>
        </p:spPr>
        <p:txBody>
          <a:bodyPr wrap="square" rtlCol="0">
            <a:spAutoFit/>
          </a:bodyPr>
          <a:lstStyle/>
          <a:p>
            <a:pPr algn="r"/>
            <a:r>
              <a:rPr lang="sv-SE" sz="2000" dirty="0"/>
              <a:t>Få veta vem vilken hjälp hon kan få</a:t>
            </a:r>
          </a:p>
        </p:txBody>
      </p:sp>
      <p:cxnSp>
        <p:nvCxnSpPr>
          <p:cNvPr id="12" name="Straight Connector 11">
            <a:extLst>
              <a:ext uri="{FF2B5EF4-FFF2-40B4-BE49-F238E27FC236}">
                <a16:creationId xmlns:a16="http://schemas.microsoft.com/office/drawing/2014/main" id="{30270455-8A4F-4D82-85E9-977A7F91CF70}"/>
              </a:ext>
            </a:extLst>
          </p:cNvPr>
          <p:cNvCxnSpPr>
            <a:cxnSpLocks/>
            <a:stCxn id="5" idx="3"/>
          </p:cNvCxnSpPr>
          <p:nvPr/>
        </p:nvCxnSpPr>
        <p:spPr>
          <a:xfrm flipH="1">
            <a:off x="3551399" y="5552666"/>
            <a:ext cx="1100315" cy="306511"/>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501E7C4-71D8-42E4-BF97-C23844998486}"/>
              </a:ext>
            </a:extLst>
          </p:cNvPr>
          <p:cNvSpPr txBox="1"/>
          <p:nvPr/>
        </p:nvSpPr>
        <p:spPr>
          <a:xfrm>
            <a:off x="1812162" y="5640281"/>
            <a:ext cx="1539717" cy="707886"/>
          </a:xfrm>
          <a:prstGeom prst="rect">
            <a:avLst/>
          </a:prstGeom>
          <a:noFill/>
        </p:spPr>
        <p:txBody>
          <a:bodyPr wrap="square" rtlCol="0">
            <a:spAutoFit/>
          </a:bodyPr>
          <a:lstStyle/>
          <a:p>
            <a:pPr algn="r"/>
            <a:r>
              <a:rPr lang="sv-SE" sz="2000" dirty="0"/>
              <a:t>Få berätta om sin oro</a:t>
            </a:r>
          </a:p>
        </p:txBody>
      </p:sp>
      <p:cxnSp>
        <p:nvCxnSpPr>
          <p:cNvPr id="14" name="Straight Connector 13">
            <a:extLst>
              <a:ext uri="{FF2B5EF4-FFF2-40B4-BE49-F238E27FC236}">
                <a16:creationId xmlns:a16="http://schemas.microsoft.com/office/drawing/2014/main" id="{5039C6EB-F688-4724-87F4-B8A284C72F9E}"/>
              </a:ext>
            </a:extLst>
          </p:cNvPr>
          <p:cNvCxnSpPr>
            <a:cxnSpLocks/>
            <a:stCxn id="5" idx="7"/>
          </p:cNvCxnSpPr>
          <p:nvPr/>
        </p:nvCxnSpPr>
        <p:spPr>
          <a:xfrm flipV="1">
            <a:off x="7540285" y="2171699"/>
            <a:ext cx="1100315" cy="407778"/>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6B02F4D2-1228-49A4-A4A6-297B31C8544F}"/>
              </a:ext>
            </a:extLst>
          </p:cNvPr>
          <p:cNvSpPr/>
          <p:nvPr/>
        </p:nvSpPr>
        <p:spPr>
          <a:xfrm>
            <a:off x="8628678" y="2028803"/>
            <a:ext cx="180109" cy="180109"/>
          </a:xfrm>
          <a:prstGeom prst="ellipse">
            <a:avLst/>
          </a:prstGeom>
          <a:solidFill>
            <a:srgbClr val="A68F1E"/>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
        <p:nvSpPr>
          <p:cNvPr id="16" name="TextBox 15">
            <a:extLst>
              <a:ext uri="{FF2B5EF4-FFF2-40B4-BE49-F238E27FC236}">
                <a16:creationId xmlns:a16="http://schemas.microsoft.com/office/drawing/2014/main" id="{29D2A06C-C7D6-48A0-A845-090708B75A43}"/>
              </a:ext>
            </a:extLst>
          </p:cNvPr>
          <p:cNvSpPr txBox="1"/>
          <p:nvPr/>
        </p:nvSpPr>
        <p:spPr>
          <a:xfrm>
            <a:off x="9014751" y="1574954"/>
            <a:ext cx="2164342" cy="1015663"/>
          </a:xfrm>
          <a:prstGeom prst="rect">
            <a:avLst/>
          </a:prstGeom>
          <a:noFill/>
        </p:spPr>
        <p:txBody>
          <a:bodyPr wrap="square" rtlCol="0">
            <a:spAutoFit/>
          </a:bodyPr>
          <a:lstStyle/>
          <a:p>
            <a:r>
              <a:rPr lang="sv-SE" sz="2000" dirty="0"/>
              <a:t>Få tydliggjort vem som ansvarar för vad</a:t>
            </a:r>
          </a:p>
        </p:txBody>
      </p:sp>
      <p:cxnSp>
        <p:nvCxnSpPr>
          <p:cNvPr id="17" name="Straight Connector 16">
            <a:extLst>
              <a:ext uri="{FF2B5EF4-FFF2-40B4-BE49-F238E27FC236}">
                <a16:creationId xmlns:a16="http://schemas.microsoft.com/office/drawing/2014/main" id="{2FD2BF2E-5DD2-40EE-BCE3-5A0AB3E65514}"/>
              </a:ext>
            </a:extLst>
          </p:cNvPr>
          <p:cNvCxnSpPr>
            <a:cxnSpLocks/>
            <a:endCxn id="5" idx="6"/>
          </p:cNvCxnSpPr>
          <p:nvPr/>
        </p:nvCxnSpPr>
        <p:spPr>
          <a:xfrm flipH="1">
            <a:off x="8138527" y="4066072"/>
            <a:ext cx="1056272" cy="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9BB53A5-F251-4C63-A764-B5BDD75DF0D0}"/>
              </a:ext>
            </a:extLst>
          </p:cNvPr>
          <p:cNvSpPr txBox="1"/>
          <p:nvPr/>
        </p:nvSpPr>
        <p:spPr>
          <a:xfrm>
            <a:off x="9512299" y="3429000"/>
            <a:ext cx="2513124" cy="1631216"/>
          </a:xfrm>
          <a:prstGeom prst="rect">
            <a:avLst/>
          </a:prstGeom>
          <a:noFill/>
        </p:spPr>
        <p:txBody>
          <a:bodyPr wrap="square" rtlCol="0">
            <a:spAutoFit/>
          </a:bodyPr>
          <a:lstStyle/>
          <a:p>
            <a:r>
              <a:rPr lang="sv-SE" sz="2000" dirty="0"/>
              <a:t>Kan få hjälp med att hitta social samvaro och aktiviteter utanför vård och omsorg</a:t>
            </a:r>
          </a:p>
        </p:txBody>
      </p:sp>
      <p:cxnSp>
        <p:nvCxnSpPr>
          <p:cNvPr id="19" name="Straight Connector 18">
            <a:extLst>
              <a:ext uri="{FF2B5EF4-FFF2-40B4-BE49-F238E27FC236}">
                <a16:creationId xmlns:a16="http://schemas.microsoft.com/office/drawing/2014/main" id="{A1CC8552-6047-4803-9EF5-2A06CDD32A7D}"/>
              </a:ext>
            </a:extLst>
          </p:cNvPr>
          <p:cNvCxnSpPr>
            <a:cxnSpLocks/>
            <a:endCxn id="5" idx="5"/>
          </p:cNvCxnSpPr>
          <p:nvPr/>
        </p:nvCxnSpPr>
        <p:spPr>
          <a:xfrm flipH="1" flipV="1">
            <a:off x="7540285" y="5552666"/>
            <a:ext cx="1011657" cy="328051"/>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27BB8E97-991C-4B1F-A4F6-55E1C60CA6DD}"/>
              </a:ext>
            </a:extLst>
          </p:cNvPr>
          <p:cNvSpPr/>
          <p:nvPr/>
        </p:nvSpPr>
        <p:spPr>
          <a:xfrm>
            <a:off x="8537567" y="5815323"/>
            <a:ext cx="180109" cy="180109"/>
          </a:xfrm>
          <a:prstGeom prst="ellipse">
            <a:avLst/>
          </a:prstGeom>
          <a:solidFill>
            <a:srgbClr val="A68F1E"/>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
        <p:nvSpPr>
          <p:cNvPr id="21" name="TextBox 20">
            <a:extLst>
              <a:ext uri="{FF2B5EF4-FFF2-40B4-BE49-F238E27FC236}">
                <a16:creationId xmlns:a16="http://schemas.microsoft.com/office/drawing/2014/main" id="{B26060C8-F18F-47B3-8C74-F07600E02DEE}"/>
              </a:ext>
            </a:extLst>
          </p:cNvPr>
          <p:cNvSpPr txBox="1"/>
          <p:nvPr/>
        </p:nvSpPr>
        <p:spPr>
          <a:xfrm>
            <a:off x="9014751" y="5523074"/>
            <a:ext cx="1938023" cy="1015663"/>
          </a:xfrm>
          <a:prstGeom prst="rect">
            <a:avLst/>
          </a:prstGeom>
          <a:noFill/>
        </p:spPr>
        <p:txBody>
          <a:bodyPr wrap="square" rtlCol="0">
            <a:spAutoFit/>
          </a:bodyPr>
          <a:lstStyle/>
          <a:p>
            <a:r>
              <a:rPr lang="sv-SE" sz="2000" dirty="0"/>
              <a:t>Dotter Eva kan få avlastning och stöd</a:t>
            </a:r>
          </a:p>
        </p:txBody>
      </p:sp>
      <p:sp>
        <p:nvSpPr>
          <p:cNvPr id="22" name="Oval 21">
            <a:extLst>
              <a:ext uri="{FF2B5EF4-FFF2-40B4-BE49-F238E27FC236}">
                <a16:creationId xmlns:a16="http://schemas.microsoft.com/office/drawing/2014/main" id="{B583E4A6-8CF5-48DD-93C8-3548E6F64673}"/>
              </a:ext>
            </a:extLst>
          </p:cNvPr>
          <p:cNvSpPr/>
          <p:nvPr/>
        </p:nvSpPr>
        <p:spPr>
          <a:xfrm>
            <a:off x="3396294" y="5790662"/>
            <a:ext cx="180109" cy="180109"/>
          </a:xfrm>
          <a:prstGeom prst="ellipse">
            <a:avLst/>
          </a:prstGeom>
          <a:solidFill>
            <a:srgbClr val="A68F1E"/>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
        <p:nvSpPr>
          <p:cNvPr id="23" name="Oval 22">
            <a:extLst>
              <a:ext uri="{FF2B5EF4-FFF2-40B4-BE49-F238E27FC236}">
                <a16:creationId xmlns:a16="http://schemas.microsoft.com/office/drawing/2014/main" id="{02DCD707-4688-412A-A411-40FFC2BFF212}"/>
              </a:ext>
            </a:extLst>
          </p:cNvPr>
          <p:cNvSpPr/>
          <p:nvPr/>
        </p:nvSpPr>
        <p:spPr>
          <a:xfrm>
            <a:off x="9172115" y="3976017"/>
            <a:ext cx="180109" cy="180109"/>
          </a:xfrm>
          <a:prstGeom prst="ellipse">
            <a:avLst/>
          </a:prstGeom>
          <a:solidFill>
            <a:srgbClr val="A68F1E"/>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dirty="0">
              <a:solidFill>
                <a:srgbClr val="606262"/>
              </a:solidFill>
            </a:endParaRPr>
          </a:p>
        </p:txBody>
      </p:sp>
    </p:spTree>
    <p:extLst>
      <p:ext uri="{BB962C8B-B14F-4D97-AF65-F5344CB8AC3E}">
        <p14:creationId xmlns:p14="http://schemas.microsoft.com/office/powerpoint/2010/main" val="3782663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1" grpId="0"/>
      <p:bldP spid="13" grpId="0"/>
      <p:bldP spid="15" grpId="0" animBg="1"/>
      <p:bldP spid="16" grpId="0"/>
      <p:bldP spid="18" grpId="0"/>
      <p:bldP spid="20" grpId="0" animBg="1"/>
      <p:bldP spid="21"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FF2F356-2980-4EE5-A91D-E1370DD5333A}"/>
              </a:ext>
            </a:extLst>
          </p:cNvPr>
          <p:cNvGraphicFramePr>
            <a:graphicFrameLocks noChangeAspect="1"/>
          </p:cNvGraphicFramePr>
          <p:nvPr>
            <p:custDataLst>
              <p:tags r:id="rId2"/>
            </p:custDataLst>
            <p:extLst>
              <p:ext uri="{D42A27DB-BD31-4B8C-83A1-F6EECF244321}">
                <p14:modId xmlns:p14="http://schemas.microsoft.com/office/powerpoint/2010/main" val="3278200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3FF2F356-2980-4EE5-A91D-E1370DD533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ubrik 4">
            <a:extLst>
              <a:ext uri="{FF2B5EF4-FFF2-40B4-BE49-F238E27FC236}">
                <a16:creationId xmlns:a16="http://schemas.microsoft.com/office/drawing/2014/main" id="{B4AA2A97-7491-405C-9D1D-8ECA6DD96AF9}"/>
              </a:ext>
            </a:extLst>
          </p:cNvPr>
          <p:cNvSpPr txBox="1">
            <a:spLocks/>
          </p:cNvSpPr>
          <p:nvPr/>
        </p:nvSpPr>
        <p:spPr>
          <a:xfrm>
            <a:off x="727732" y="874602"/>
            <a:ext cx="9609827" cy="1231393"/>
          </a:xfrm>
          <a:prstGeom prst="rect">
            <a:avLst/>
          </a:prstGeom>
        </p:spPr>
        <p:txBody>
          <a:bodyPr/>
          <a:lstStyle>
            <a:lvl1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chemeClr val="accent6">
                    <a:lumOff val="-7686"/>
                  </a:schemeClr>
                </a:solidFill>
                <a:uFillTx/>
                <a:latin typeface="Arial"/>
                <a:ea typeface="Arial"/>
                <a:cs typeface="Arial"/>
                <a:sym typeface="Arial"/>
              </a:defRPr>
            </a:lvl1pPr>
            <a:lvl2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9pPr>
          </a:lstStyle>
          <a:p>
            <a:pPr hangingPunct="1"/>
            <a:r>
              <a:rPr lang="sv-SE" dirty="0"/>
              <a:t>Hur går det till?</a:t>
            </a:r>
          </a:p>
        </p:txBody>
      </p:sp>
      <p:grpSp>
        <p:nvGrpSpPr>
          <p:cNvPr id="49" name="Group 48">
            <a:extLst>
              <a:ext uri="{FF2B5EF4-FFF2-40B4-BE49-F238E27FC236}">
                <a16:creationId xmlns:a16="http://schemas.microsoft.com/office/drawing/2014/main" id="{F2BA45D3-B859-4ADC-B2C8-A7F343EEF298}"/>
              </a:ext>
            </a:extLst>
          </p:cNvPr>
          <p:cNvGrpSpPr/>
          <p:nvPr/>
        </p:nvGrpSpPr>
        <p:grpSpPr>
          <a:xfrm>
            <a:off x="476250" y="1737527"/>
            <a:ext cx="11239500" cy="1054741"/>
            <a:chOff x="476250" y="1613743"/>
            <a:chExt cx="11239500" cy="1054741"/>
          </a:xfrm>
        </p:grpSpPr>
        <p:sp>
          <p:nvSpPr>
            <p:cNvPr id="50" name="Rectangle: Rounded Corners 49">
              <a:extLst>
                <a:ext uri="{FF2B5EF4-FFF2-40B4-BE49-F238E27FC236}">
                  <a16:creationId xmlns:a16="http://schemas.microsoft.com/office/drawing/2014/main" id="{3720D070-3B1D-4842-A852-26EC0760AD11}"/>
                </a:ext>
              </a:extLst>
            </p:cNvPr>
            <p:cNvSpPr/>
            <p:nvPr/>
          </p:nvSpPr>
          <p:spPr>
            <a:xfrm>
              <a:off x="476250" y="1613743"/>
              <a:ext cx="11239500" cy="1054741"/>
            </a:xfrm>
            <a:prstGeom prst="roundRect">
              <a:avLst>
                <a:gd name="adj" fmla="val 32320"/>
              </a:avLst>
            </a:prstGeom>
            <a:noFill/>
            <a:ln w="19050"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latin typeface="Arial"/>
                <a:ea typeface="Arial"/>
                <a:cs typeface="Arial"/>
                <a:sym typeface="Arial"/>
              </a:endParaRPr>
            </a:p>
          </p:txBody>
        </p:sp>
        <p:grpSp>
          <p:nvGrpSpPr>
            <p:cNvPr id="37" name="Group 36">
              <a:extLst>
                <a:ext uri="{FF2B5EF4-FFF2-40B4-BE49-F238E27FC236}">
                  <a16:creationId xmlns:a16="http://schemas.microsoft.com/office/drawing/2014/main" id="{FB3ADACC-68FA-4CDD-8A5A-B496D839A4CE}"/>
                </a:ext>
              </a:extLst>
            </p:cNvPr>
            <p:cNvGrpSpPr/>
            <p:nvPr/>
          </p:nvGrpSpPr>
          <p:grpSpPr>
            <a:xfrm>
              <a:off x="863600" y="1807477"/>
              <a:ext cx="10693400" cy="725251"/>
              <a:chOff x="863600" y="1807477"/>
              <a:chExt cx="10693400" cy="725251"/>
            </a:xfrm>
          </p:grpSpPr>
          <p:pic>
            <p:nvPicPr>
              <p:cNvPr id="7" name="Graphic 6" descr="Warning">
                <a:extLst>
                  <a:ext uri="{FF2B5EF4-FFF2-40B4-BE49-F238E27FC236}">
                    <a16:creationId xmlns:a16="http://schemas.microsoft.com/office/drawing/2014/main" id="{90C399C2-914E-49B5-98BB-4EFB883976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600" y="1807477"/>
                <a:ext cx="725251" cy="725251"/>
              </a:xfrm>
              <a:prstGeom prst="rect">
                <a:avLst/>
              </a:prstGeom>
            </p:spPr>
          </p:pic>
          <p:sp>
            <p:nvSpPr>
              <p:cNvPr id="8" name="TextBox 7">
                <a:extLst>
                  <a:ext uri="{FF2B5EF4-FFF2-40B4-BE49-F238E27FC236}">
                    <a16:creationId xmlns:a16="http://schemas.microsoft.com/office/drawing/2014/main" id="{854FD522-B4CE-4273-B2C9-1AD68FC96D21}"/>
                  </a:ext>
                </a:extLst>
              </p:cNvPr>
              <p:cNvSpPr txBox="1"/>
              <p:nvPr/>
            </p:nvSpPr>
            <p:spPr>
              <a:xfrm>
                <a:off x="1854441" y="1970048"/>
                <a:ext cx="251460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1" i="0" u="none" strike="noStrike" cap="none" spc="0" normalizeH="0" baseline="0" dirty="0">
                    <a:ln>
                      <a:noFill/>
                    </a:ln>
                    <a:solidFill>
                      <a:srgbClr val="000000"/>
                    </a:solidFill>
                    <a:effectLst/>
                    <a:uFillTx/>
                    <a:latin typeface="Arial"/>
                    <a:ea typeface="Arial"/>
                    <a:cs typeface="Arial"/>
                    <a:sym typeface="Arial"/>
                  </a:rPr>
                  <a:t>SIP initieras</a:t>
                </a:r>
              </a:p>
            </p:txBody>
          </p:sp>
          <p:sp>
            <p:nvSpPr>
              <p:cNvPr id="9" name="TextBox 8">
                <a:extLst>
                  <a:ext uri="{FF2B5EF4-FFF2-40B4-BE49-F238E27FC236}">
                    <a16:creationId xmlns:a16="http://schemas.microsoft.com/office/drawing/2014/main" id="{F46AEF5C-6ED0-4860-B3F2-204FC118D847}"/>
                  </a:ext>
                </a:extLst>
              </p:cNvPr>
              <p:cNvSpPr txBox="1"/>
              <p:nvPr/>
            </p:nvSpPr>
            <p:spPr>
              <a:xfrm>
                <a:off x="4065796" y="1846938"/>
                <a:ext cx="749120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b="0" i="0" u="none" strike="noStrike" cap="none" spc="0" normalizeH="0" baseline="0" dirty="0">
                    <a:ln>
                      <a:noFill/>
                    </a:ln>
                    <a:solidFill>
                      <a:srgbClr val="000000"/>
                    </a:solidFill>
                    <a:effectLst/>
                    <a:uFillTx/>
                    <a:latin typeface="Arial"/>
                    <a:ea typeface="Arial"/>
                    <a:cs typeface="Arial"/>
                    <a:sym typeface="Arial"/>
                  </a:rPr>
                  <a:t>Den som ser ett behov av en samordning av insatser från olika aktörer initierar</a:t>
                </a:r>
                <a:r>
                  <a:rPr lang="sv-SE" dirty="0"/>
                  <a:t> en SIP. Även den enskilde äldre kan själv efterfråga en SIP.</a:t>
                </a:r>
                <a:endParaRPr kumimoji="0" lang="sv-SE" b="0" i="0" u="none" strike="noStrike" cap="none" spc="0" normalizeH="0" baseline="0" dirty="0">
                  <a:ln>
                    <a:noFill/>
                  </a:ln>
                  <a:solidFill>
                    <a:srgbClr val="000000"/>
                  </a:solidFill>
                  <a:effectLst/>
                  <a:uFillTx/>
                  <a:latin typeface="Arial"/>
                  <a:ea typeface="Arial"/>
                  <a:cs typeface="Arial"/>
                  <a:sym typeface="Arial"/>
                </a:endParaRPr>
              </a:p>
            </p:txBody>
          </p:sp>
        </p:grpSp>
      </p:grpSp>
      <p:grpSp>
        <p:nvGrpSpPr>
          <p:cNvPr id="53" name="Group 52">
            <a:extLst>
              <a:ext uri="{FF2B5EF4-FFF2-40B4-BE49-F238E27FC236}">
                <a16:creationId xmlns:a16="http://schemas.microsoft.com/office/drawing/2014/main" id="{80E17EEF-31A2-4B44-A122-EC0FE333EB73}"/>
              </a:ext>
            </a:extLst>
          </p:cNvPr>
          <p:cNvGrpSpPr/>
          <p:nvPr/>
        </p:nvGrpSpPr>
        <p:grpSpPr>
          <a:xfrm>
            <a:off x="476250" y="2982789"/>
            <a:ext cx="11239500" cy="1054741"/>
            <a:chOff x="476250" y="2845997"/>
            <a:chExt cx="11239500" cy="1054741"/>
          </a:xfrm>
        </p:grpSpPr>
        <p:sp>
          <p:nvSpPr>
            <p:cNvPr id="51" name="Rectangle: Rounded Corners 50">
              <a:extLst>
                <a:ext uri="{FF2B5EF4-FFF2-40B4-BE49-F238E27FC236}">
                  <a16:creationId xmlns:a16="http://schemas.microsoft.com/office/drawing/2014/main" id="{B6D0788F-666D-4080-BD67-4B143777DB98}"/>
                </a:ext>
              </a:extLst>
            </p:cNvPr>
            <p:cNvSpPr/>
            <p:nvPr/>
          </p:nvSpPr>
          <p:spPr>
            <a:xfrm>
              <a:off x="476250" y="2845997"/>
              <a:ext cx="11239500" cy="1054741"/>
            </a:xfrm>
            <a:prstGeom prst="roundRect">
              <a:avLst>
                <a:gd name="adj" fmla="val 32320"/>
              </a:avLst>
            </a:prstGeom>
            <a:noFill/>
            <a:ln w="28575"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latin typeface="Arial"/>
                <a:ea typeface="Arial"/>
                <a:cs typeface="Arial"/>
                <a:sym typeface="Arial"/>
              </a:endParaRPr>
            </a:p>
          </p:txBody>
        </p:sp>
        <p:grpSp>
          <p:nvGrpSpPr>
            <p:cNvPr id="42" name="Group 41">
              <a:extLst>
                <a:ext uri="{FF2B5EF4-FFF2-40B4-BE49-F238E27FC236}">
                  <a16:creationId xmlns:a16="http://schemas.microsoft.com/office/drawing/2014/main" id="{2C0D9D72-AC8E-47A3-833B-6FD8FD5C1FBB}"/>
                </a:ext>
              </a:extLst>
            </p:cNvPr>
            <p:cNvGrpSpPr/>
            <p:nvPr/>
          </p:nvGrpSpPr>
          <p:grpSpPr>
            <a:xfrm>
              <a:off x="778532" y="2900651"/>
              <a:ext cx="10778468" cy="992639"/>
              <a:chOff x="778532" y="2724700"/>
              <a:chExt cx="10778468" cy="992639"/>
            </a:xfrm>
          </p:grpSpPr>
          <p:sp>
            <p:nvSpPr>
              <p:cNvPr id="12" name="TextBox 11">
                <a:extLst>
                  <a:ext uri="{FF2B5EF4-FFF2-40B4-BE49-F238E27FC236}">
                    <a16:creationId xmlns:a16="http://schemas.microsoft.com/office/drawing/2014/main" id="{83C110FE-B6ED-4FAD-AD55-6962C9DE263C}"/>
                  </a:ext>
                </a:extLst>
              </p:cNvPr>
              <p:cNvSpPr txBox="1"/>
              <p:nvPr/>
            </p:nvSpPr>
            <p:spPr>
              <a:xfrm>
                <a:off x="1854441" y="2827958"/>
                <a:ext cx="210530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000" b="1" dirty="0"/>
                  <a:t>SIP-m</a:t>
                </a:r>
                <a:r>
                  <a:rPr kumimoji="0" lang="sv-SE" sz="2000" b="1" i="0" u="none" strike="noStrike" cap="none" spc="0" normalizeH="0" baseline="0" dirty="0">
                    <a:ln>
                      <a:noFill/>
                    </a:ln>
                    <a:solidFill>
                      <a:srgbClr val="000000"/>
                    </a:solidFill>
                    <a:effectLst/>
                    <a:uFillTx/>
                    <a:latin typeface="Arial"/>
                    <a:ea typeface="Arial"/>
                    <a:cs typeface="Arial"/>
                    <a:sym typeface="Arial"/>
                  </a:rPr>
                  <a:t>öte förbereds</a:t>
                </a:r>
              </a:p>
            </p:txBody>
          </p:sp>
          <p:sp>
            <p:nvSpPr>
              <p:cNvPr id="13" name="TextBox 12">
                <a:extLst>
                  <a:ext uri="{FF2B5EF4-FFF2-40B4-BE49-F238E27FC236}">
                    <a16:creationId xmlns:a16="http://schemas.microsoft.com/office/drawing/2014/main" id="{C912B0A2-B902-44EB-9976-56AD7371F87A}"/>
                  </a:ext>
                </a:extLst>
              </p:cNvPr>
              <p:cNvSpPr txBox="1"/>
              <p:nvPr/>
            </p:nvSpPr>
            <p:spPr>
              <a:xfrm>
                <a:off x="4065796" y="2794011"/>
                <a:ext cx="749120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b="0" i="0" u="none" strike="noStrike" cap="none" spc="0" normalizeH="0" baseline="0" dirty="0">
                    <a:ln>
                      <a:noFill/>
                    </a:ln>
                    <a:solidFill>
                      <a:srgbClr val="000000"/>
                    </a:solidFill>
                    <a:effectLst/>
                    <a:uFillTx/>
                    <a:latin typeface="Arial"/>
                    <a:ea typeface="Arial"/>
                    <a:cs typeface="Arial"/>
                    <a:sym typeface="Arial"/>
                  </a:rPr>
                  <a:t>Samtycke inhämtas från den äldre och en tid för SIP-mötet samt </a:t>
                </a:r>
                <a:r>
                  <a:rPr lang="sv-SE" dirty="0"/>
                  <a:t>vilka som ska delta </a:t>
                </a:r>
                <a:r>
                  <a:rPr kumimoji="0" lang="sv-SE" b="0" i="0" u="none" strike="noStrike" cap="none" spc="0" normalizeH="0" baseline="0" dirty="0">
                    <a:ln>
                      <a:noFill/>
                    </a:ln>
                    <a:solidFill>
                      <a:srgbClr val="000000"/>
                    </a:solidFill>
                    <a:effectLst/>
                    <a:uFillTx/>
                    <a:latin typeface="Arial"/>
                    <a:ea typeface="Arial"/>
                    <a:cs typeface="Arial"/>
                    <a:sym typeface="Arial"/>
                  </a:rPr>
                  <a:t>bestäms. Förberedelser inför mötet anpassas efter den äldre behov.</a:t>
                </a:r>
              </a:p>
            </p:txBody>
          </p:sp>
          <p:grpSp>
            <p:nvGrpSpPr>
              <p:cNvPr id="38" name="Group 37">
                <a:extLst>
                  <a:ext uri="{FF2B5EF4-FFF2-40B4-BE49-F238E27FC236}">
                    <a16:creationId xmlns:a16="http://schemas.microsoft.com/office/drawing/2014/main" id="{008072CC-3DFE-4087-A080-B520365D66A3}"/>
                  </a:ext>
                </a:extLst>
              </p:cNvPr>
              <p:cNvGrpSpPr/>
              <p:nvPr/>
            </p:nvGrpSpPr>
            <p:grpSpPr>
              <a:xfrm>
                <a:off x="778532" y="2724700"/>
                <a:ext cx="914400" cy="914400"/>
                <a:chOff x="778532" y="2724700"/>
                <a:chExt cx="914400" cy="914400"/>
              </a:xfrm>
            </p:grpSpPr>
            <p:pic>
              <p:nvPicPr>
                <p:cNvPr id="14" name="Graphic 13" descr="Daily Calendar">
                  <a:extLst>
                    <a:ext uri="{FF2B5EF4-FFF2-40B4-BE49-F238E27FC236}">
                      <a16:creationId xmlns:a16="http://schemas.microsoft.com/office/drawing/2014/main" id="{10F46FCE-C59D-4E7E-AACB-741E7FB504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8532" y="2724700"/>
                  <a:ext cx="914400" cy="914400"/>
                </a:xfrm>
                <a:prstGeom prst="rect">
                  <a:avLst/>
                </a:prstGeom>
              </p:spPr>
            </p:pic>
            <p:cxnSp>
              <p:nvCxnSpPr>
                <p:cNvPr id="17" name="Straight Connector 16">
                  <a:extLst>
                    <a:ext uri="{FF2B5EF4-FFF2-40B4-BE49-F238E27FC236}">
                      <a16:creationId xmlns:a16="http://schemas.microsoft.com/office/drawing/2014/main" id="{9E4829AE-128B-43ED-9175-6B21AC64D7A1}"/>
                    </a:ext>
                  </a:extLst>
                </p:cNvPr>
                <p:cNvCxnSpPr>
                  <a:cxnSpLocks/>
                </p:cNvCxnSpPr>
                <p:nvPr/>
              </p:nvCxnSpPr>
              <p:spPr>
                <a:xfrm>
                  <a:off x="1157549" y="3142436"/>
                  <a:ext cx="152484" cy="72163"/>
                </a:xfrm>
                <a:prstGeom prst="line">
                  <a:avLst/>
                </a:prstGeom>
                <a:noFill/>
                <a:ln w="28575" cap="flat">
                  <a:solidFill>
                    <a:srgbClr val="1A709C"/>
                  </a:solidFill>
                  <a:prstDash val="solid"/>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01FE065E-0E00-40B6-80AE-EAE4F618B643}"/>
                    </a:ext>
                  </a:extLst>
                </p:cNvPr>
                <p:cNvCxnSpPr>
                  <a:cxnSpLocks/>
                </p:cNvCxnSpPr>
                <p:nvPr/>
              </p:nvCxnSpPr>
              <p:spPr>
                <a:xfrm flipH="1">
                  <a:off x="1157549" y="3142436"/>
                  <a:ext cx="155323" cy="72163"/>
                </a:xfrm>
                <a:prstGeom prst="line">
                  <a:avLst/>
                </a:prstGeom>
                <a:noFill/>
                <a:ln w="28575" cap="flat">
                  <a:solidFill>
                    <a:srgbClr val="1A709C"/>
                  </a:solidFill>
                  <a:prstDash val="solid"/>
                  <a:miter lim="800000"/>
                </a:ln>
                <a:effectLst/>
                <a:sp3d/>
              </p:spPr>
              <p:style>
                <a:lnRef idx="0">
                  <a:scrgbClr r="0" g="0" b="0"/>
                </a:lnRef>
                <a:fillRef idx="0">
                  <a:scrgbClr r="0" g="0" b="0"/>
                </a:fillRef>
                <a:effectRef idx="0">
                  <a:scrgbClr r="0" g="0" b="0"/>
                </a:effectRef>
                <a:fontRef idx="none"/>
              </p:style>
            </p:cxnSp>
          </p:grpSp>
        </p:grpSp>
      </p:grpSp>
      <p:grpSp>
        <p:nvGrpSpPr>
          <p:cNvPr id="54" name="Group 53">
            <a:extLst>
              <a:ext uri="{FF2B5EF4-FFF2-40B4-BE49-F238E27FC236}">
                <a16:creationId xmlns:a16="http://schemas.microsoft.com/office/drawing/2014/main" id="{C1CE798B-94EA-4FCE-AFC5-9FF7ED7D2498}"/>
              </a:ext>
            </a:extLst>
          </p:cNvPr>
          <p:cNvGrpSpPr/>
          <p:nvPr/>
        </p:nvGrpSpPr>
        <p:grpSpPr>
          <a:xfrm>
            <a:off x="476250" y="4228051"/>
            <a:ext cx="11239500" cy="1092323"/>
            <a:chOff x="476250" y="4063545"/>
            <a:chExt cx="11239500" cy="1092323"/>
          </a:xfrm>
        </p:grpSpPr>
        <p:sp>
          <p:nvSpPr>
            <p:cNvPr id="52" name="Rectangle: Rounded Corners 51">
              <a:extLst>
                <a:ext uri="{FF2B5EF4-FFF2-40B4-BE49-F238E27FC236}">
                  <a16:creationId xmlns:a16="http://schemas.microsoft.com/office/drawing/2014/main" id="{3E5A24E3-D1BA-4D34-96EF-6DE68A50CDF2}"/>
                </a:ext>
              </a:extLst>
            </p:cNvPr>
            <p:cNvSpPr/>
            <p:nvPr/>
          </p:nvSpPr>
          <p:spPr>
            <a:xfrm>
              <a:off x="476250" y="4101127"/>
              <a:ext cx="11239500" cy="1054741"/>
            </a:xfrm>
            <a:prstGeom prst="roundRect">
              <a:avLst>
                <a:gd name="adj" fmla="val 32320"/>
              </a:avLst>
            </a:prstGeom>
            <a:noFill/>
            <a:ln w="28575"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latin typeface="Arial"/>
                <a:ea typeface="Arial"/>
                <a:cs typeface="Arial"/>
                <a:sym typeface="Arial"/>
              </a:endParaRPr>
            </a:p>
          </p:txBody>
        </p:sp>
        <p:grpSp>
          <p:nvGrpSpPr>
            <p:cNvPr id="41" name="Group 40">
              <a:extLst>
                <a:ext uri="{FF2B5EF4-FFF2-40B4-BE49-F238E27FC236}">
                  <a16:creationId xmlns:a16="http://schemas.microsoft.com/office/drawing/2014/main" id="{C0EF3882-F501-4447-9E74-BA109BAE8ADC}"/>
                </a:ext>
              </a:extLst>
            </p:cNvPr>
            <p:cNvGrpSpPr/>
            <p:nvPr/>
          </p:nvGrpSpPr>
          <p:grpSpPr>
            <a:xfrm>
              <a:off x="863600" y="4063545"/>
              <a:ext cx="10603497" cy="1092323"/>
              <a:chOff x="953503" y="3974120"/>
              <a:chExt cx="10603497" cy="1092323"/>
            </a:xfrm>
          </p:grpSpPr>
          <p:sp>
            <p:nvSpPr>
              <p:cNvPr id="23" name="TextBox 22">
                <a:extLst>
                  <a:ext uri="{FF2B5EF4-FFF2-40B4-BE49-F238E27FC236}">
                    <a16:creationId xmlns:a16="http://schemas.microsoft.com/office/drawing/2014/main" id="{F235E696-0DD5-4EE1-9F24-E53C77F59B04}"/>
                  </a:ext>
                </a:extLst>
              </p:cNvPr>
              <p:cNvSpPr txBox="1"/>
              <p:nvPr/>
            </p:nvSpPr>
            <p:spPr>
              <a:xfrm>
                <a:off x="1854441" y="4166339"/>
                <a:ext cx="25146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1" i="0" u="none" strike="noStrike" cap="none" spc="0" normalizeH="0" baseline="0" dirty="0">
                    <a:ln>
                      <a:noFill/>
                    </a:ln>
                    <a:solidFill>
                      <a:srgbClr val="000000"/>
                    </a:solidFill>
                    <a:effectLst/>
                    <a:uFillTx/>
                    <a:latin typeface="Arial"/>
                    <a:ea typeface="Arial"/>
                    <a:cs typeface="Arial"/>
                    <a:sym typeface="Arial"/>
                  </a:rPr>
                  <a:t>SIP-möte genomförs</a:t>
                </a:r>
              </a:p>
            </p:txBody>
          </p:sp>
          <p:sp>
            <p:nvSpPr>
              <p:cNvPr id="24" name="TextBox 23">
                <a:extLst>
                  <a:ext uri="{FF2B5EF4-FFF2-40B4-BE49-F238E27FC236}">
                    <a16:creationId xmlns:a16="http://schemas.microsoft.com/office/drawing/2014/main" id="{CF2110C8-84B3-4998-8A19-8B7843ED3887}"/>
                  </a:ext>
                </a:extLst>
              </p:cNvPr>
              <p:cNvSpPr txBox="1"/>
              <p:nvPr/>
            </p:nvSpPr>
            <p:spPr>
              <a:xfrm>
                <a:off x="4065796" y="4058617"/>
                <a:ext cx="749120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sv-SE" dirty="0"/>
                  <a:t>På mötet identifieras den äldres behov och mål, vilka insatser som är aktuella och vem som ska göra vad. Det som bestäms skrivs ned i en plan – en SIP. </a:t>
                </a:r>
                <a:endParaRPr kumimoji="0" lang="sv-SE" b="0" i="0" u="none" strike="noStrike" cap="none" spc="0" normalizeH="0" baseline="0" dirty="0">
                  <a:ln>
                    <a:noFill/>
                  </a:ln>
                  <a:solidFill>
                    <a:srgbClr val="000000"/>
                  </a:solidFill>
                  <a:effectLst/>
                  <a:uFillTx/>
                  <a:latin typeface="Arial"/>
                  <a:ea typeface="Arial"/>
                  <a:cs typeface="Arial"/>
                  <a:sym typeface="Arial"/>
                </a:endParaRPr>
              </a:p>
            </p:txBody>
          </p:sp>
          <p:grpSp>
            <p:nvGrpSpPr>
              <p:cNvPr id="39" name="Group 38">
                <a:extLst>
                  <a:ext uri="{FF2B5EF4-FFF2-40B4-BE49-F238E27FC236}">
                    <a16:creationId xmlns:a16="http://schemas.microsoft.com/office/drawing/2014/main" id="{7BF4F9FB-C1A7-4B46-9A70-A1E0FAC45E6E}"/>
                  </a:ext>
                </a:extLst>
              </p:cNvPr>
              <p:cNvGrpSpPr/>
              <p:nvPr/>
            </p:nvGrpSpPr>
            <p:grpSpPr>
              <a:xfrm>
                <a:off x="953503" y="3974120"/>
                <a:ext cx="713060" cy="1092323"/>
                <a:chOff x="953503" y="3959549"/>
                <a:chExt cx="713060" cy="1092323"/>
              </a:xfrm>
            </p:grpSpPr>
            <p:pic>
              <p:nvPicPr>
                <p:cNvPr id="28" name="Graphic 27" descr="Users">
                  <a:extLst>
                    <a:ext uri="{FF2B5EF4-FFF2-40B4-BE49-F238E27FC236}">
                      <a16:creationId xmlns:a16="http://schemas.microsoft.com/office/drawing/2014/main" id="{169876E7-3F6F-4A07-8D7D-D95DF6507B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3503" y="4338812"/>
                  <a:ext cx="713060" cy="713060"/>
                </a:xfrm>
                <a:prstGeom prst="rect">
                  <a:avLst/>
                </a:prstGeom>
              </p:spPr>
            </p:pic>
            <p:pic>
              <p:nvPicPr>
                <p:cNvPr id="30" name="Graphic 29" descr="Chat">
                  <a:extLst>
                    <a:ext uri="{FF2B5EF4-FFF2-40B4-BE49-F238E27FC236}">
                      <a16:creationId xmlns:a16="http://schemas.microsoft.com/office/drawing/2014/main" id="{0A998D3F-A7C3-4E4E-AE6E-2B36B10DA00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3503" y="3959549"/>
                  <a:ext cx="618877" cy="618877"/>
                </a:xfrm>
                <a:prstGeom prst="rect">
                  <a:avLst/>
                </a:prstGeom>
              </p:spPr>
            </p:pic>
          </p:grpSp>
        </p:grpSp>
      </p:grpSp>
      <p:grpSp>
        <p:nvGrpSpPr>
          <p:cNvPr id="55" name="Group 54">
            <a:extLst>
              <a:ext uri="{FF2B5EF4-FFF2-40B4-BE49-F238E27FC236}">
                <a16:creationId xmlns:a16="http://schemas.microsoft.com/office/drawing/2014/main" id="{B537FAA3-8D0C-4F29-A3B2-BC446C113B46}"/>
              </a:ext>
            </a:extLst>
          </p:cNvPr>
          <p:cNvGrpSpPr/>
          <p:nvPr/>
        </p:nvGrpSpPr>
        <p:grpSpPr>
          <a:xfrm>
            <a:off x="476250" y="5510894"/>
            <a:ext cx="11239500" cy="1054741"/>
            <a:chOff x="476250" y="5510894"/>
            <a:chExt cx="11239500" cy="1054741"/>
          </a:xfrm>
        </p:grpSpPr>
        <p:sp>
          <p:nvSpPr>
            <p:cNvPr id="48" name="Rectangle: Rounded Corners 47">
              <a:extLst>
                <a:ext uri="{FF2B5EF4-FFF2-40B4-BE49-F238E27FC236}">
                  <a16:creationId xmlns:a16="http://schemas.microsoft.com/office/drawing/2014/main" id="{3A7D3835-7811-4DA9-A3B8-156B1BC1D6C3}"/>
                </a:ext>
              </a:extLst>
            </p:cNvPr>
            <p:cNvSpPr/>
            <p:nvPr/>
          </p:nvSpPr>
          <p:spPr>
            <a:xfrm>
              <a:off x="476250" y="5510894"/>
              <a:ext cx="11239500" cy="1054741"/>
            </a:xfrm>
            <a:prstGeom prst="roundRect">
              <a:avLst>
                <a:gd name="adj" fmla="val 32320"/>
              </a:avLst>
            </a:prstGeom>
            <a:noFill/>
            <a:ln w="28575"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latin typeface="Arial"/>
                <a:ea typeface="Arial"/>
                <a:cs typeface="Arial"/>
                <a:sym typeface="Arial"/>
              </a:endParaRPr>
            </a:p>
          </p:txBody>
        </p:sp>
        <p:grpSp>
          <p:nvGrpSpPr>
            <p:cNvPr id="40" name="Group 39">
              <a:extLst>
                <a:ext uri="{FF2B5EF4-FFF2-40B4-BE49-F238E27FC236}">
                  <a16:creationId xmlns:a16="http://schemas.microsoft.com/office/drawing/2014/main" id="{D283F237-B0B7-4E83-822A-1BC94CABF275}"/>
                </a:ext>
              </a:extLst>
            </p:cNvPr>
            <p:cNvGrpSpPr/>
            <p:nvPr/>
          </p:nvGrpSpPr>
          <p:grpSpPr>
            <a:xfrm>
              <a:off x="758067" y="5637490"/>
              <a:ext cx="10688565" cy="824497"/>
              <a:chOff x="868435" y="5084454"/>
              <a:chExt cx="10688565" cy="824497"/>
            </a:xfrm>
          </p:grpSpPr>
          <p:sp>
            <p:nvSpPr>
              <p:cNvPr id="32" name="TextBox 31">
                <a:extLst>
                  <a:ext uri="{FF2B5EF4-FFF2-40B4-BE49-F238E27FC236}">
                    <a16:creationId xmlns:a16="http://schemas.microsoft.com/office/drawing/2014/main" id="{1CB3857C-6D69-41E8-8FDB-6C6D0376E0AD}"/>
                  </a:ext>
                </a:extLst>
              </p:cNvPr>
              <p:cNvSpPr txBox="1"/>
              <p:nvPr/>
            </p:nvSpPr>
            <p:spPr>
              <a:xfrm>
                <a:off x="1854441" y="5346271"/>
                <a:ext cx="251460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1" i="0" u="none" strike="noStrike" cap="none" spc="0" normalizeH="0" baseline="0" dirty="0" err="1">
                    <a:ln>
                      <a:noFill/>
                    </a:ln>
                    <a:solidFill>
                      <a:srgbClr val="000000"/>
                    </a:solidFill>
                    <a:effectLst/>
                    <a:uFillTx/>
                    <a:latin typeface="Arial"/>
                    <a:ea typeface="Arial"/>
                    <a:cs typeface="Arial"/>
                    <a:sym typeface="Arial"/>
                  </a:rPr>
                  <a:t>SIPen</a:t>
                </a:r>
                <a:r>
                  <a:rPr kumimoji="0" lang="sv-SE" sz="2000" b="1" i="0" u="none" strike="noStrike" cap="none" spc="0" normalizeH="0" baseline="0" dirty="0">
                    <a:ln>
                      <a:noFill/>
                    </a:ln>
                    <a:solidFill>
                      <a:srgbClr val="000000"/>
                    </a:solidFill>
                    <a:effectLst/>
                    <a:uFillTx/>
                    <a:latin typeface="Arial"/>
                    <a:ea typeface="Arial"/>
                    <a:cs typeface="Arial"/>
                    <a:sym typeface="Arial"/>
                  </a:rPr>
                  <a:t> följs upp</a:t>
                </a:r>
              </a:p>
            </p:txBody>
          </p:sp>
          <p:sp>
            <p:nvSpPr>
              <p:cNvPr id="33" name="TextBox 32">
                <a:extLst>
                  <a:ext uri="{FF2B5EF4-FFF2-40B4-BE49-F238E27FC236}">
                    <a16:creationId xmlns:a16="http://schemas.microsoft.com/office/drawing/2014/main" id="{68A61421-9A7F-4E87-BE80-0B5CE6139B66}"/>
                  </a:ext>
                </a:extLst>
              </p:cNvPr>
              <p:cNvSpPr txBox="1"/>
              <p:nvPr/>
            </p:nvSpPr>
            <p:spPr>
              <a:xfrm>
                <a:off x="4065796" y="5223161"/>
                <a:ext cx="749120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b="0" i="0" u="none" strike="noStrike" cap="none" spc="0" normalizeH="0" baseline="0" dirty="0">
                    <a:ln>
                      <a:noFill/>
                    </a:ln>
                    <a:solidFill>
                      <a:srgbClr val="000000"/>
                    </a:solidFill>
                    <a:effectLst/>
                    <a:uFillTx/>
                    <a:latin typeface="Arial"/>
                    <a:ea typeface="Arial"/>
                    <a:cs typeface="Arial"/>
                    <a:sym typeface="Arial"/>
                  </a:rPr>
                  <a:t>Deltagarna träffas igen för att följa upp hur det går. </a:t>
                </a:r>
                <a:r>
                  <a:rPr kumimoji="0" lang="sv-SE" b="0" i="0" u="none" strike="noStrike" cap="none" spc="0" normalizeH="0" baseline="0" dirty="0" err="1">
                    <a:ln>
                      <a:noFill/>
                    </a:ln>
                    <a:solidFill>
                      <a:srgbClr val="000000"/>
                    </a:solidFill>
                    <a:effectLst/>
                    <a:uFillTx/>
                    <a:latin typeface="Arial"/>
                    <a:ea typeface="Arial"/>
                    <a:cs typeface="Arial"/>
                    <a:sym typeface="Arial"/>
                  </a:rPr>
                  <a:t>SIPen</a:t>
                </a:r>
                <a:r>
                  <a:rPr kumimoji="0" lang="sv-SE" b="0" i="0" u="none" strike="noStrike" cap="none" spc="0" normalizeH="0" baseline="0" dirty="0">
                    <a:ln>
                      <a:noFill/>
                    </a:ln>
                    <a:solidFill>
                      <a:srgbClr val="000000"/>
                    </a:solidFill>
                    <a:effectLst/>
                    <a:uFillTx/>
                    <a:latin typeface="Arial"/>
                    <a:ea typeface="Arial"/>
                    <a:cs typeface="Arial"/>
                    <a:sym typeface="Arial"/>
                  </a:rPr>
                  <a:t> kan då också justeras efter eventuella nya behov.</a:t>
                </a:r>
              </a:p>
            </p:txBody>
          </p:sp>
          <p:pic>
            <p:nvPicPr>
              <p:cNvPr id="36" name="Graphic 35" descr="Checklist">
                <a:extLst>
                  <a:ext uri="{FF2B5EF4-FFF2-40B4-BE49-F238E27FC236}">
                    <a16:creationId xmlns:a16="http://schemas.microsoft.com/office/drawing/2014/main" id="{8C05DA16-FC64-4430-8E6E-4C13314D4C6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8435" y="5084454"/>
                <a:ext cx="824497" cy="824497"/>
              </a:xfrm>
              <a:prstGeom prst="rect">
                <a:avLst/>
              </a:prstGeom>
            </p:spPr>
          </p:pic>
        </p:grpSp>
      </p:grpSp>
      <p:cxnSp>
        <p:nvCxnSpPr>
          <p:cNvPr id="57" name="Connector: Elbow 56">
            <a:extLst>
              <a:ext uri="{FF2B5EF4-FFF2-40B4-BE49-F238E27FC236}">
                <a16:creationId xmlns:a16="http://schemas.microsoft.com/office/drawing/2014/main" id="{42DBE4E9-C024-4F30-ACB5-DE47D28EA47F}"/>
              </a:ext>
            </a:extLst>
          </p:cNvPr>
          <p:cNvCxnSpPr>
            <a:cxnSpLocks/>
            <a:stCxn id="50" idx="3"/>
            <a:endCxn id="51" idx="3"/>
          </p:cNvCxnSpPr>
          <p:nvPr/>
        </p:nvCxnSpPr>
        <p:spPr>
          <a:xfrm>
            <a:off x="11715750" y="2264898"/>
            <a:ext cx="12700" cy="1245262"/>
          </a:xfrm>
          <a:prstGeom prst="bentConnector3">
            <a:avLst>
              <a:gd name="adj1" fmla="val 1800000"/>
            </a:avLst>
          </a:prstGeom>
          <a:noFill/>
          <a:ln w="38100" cap="flat">
            <a:solidFill>
              <a:schemeClr val="tx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0" name="Connector: Elbow 59">
            <a:extLst>
              <a:ext uri="{FF2B5EF4-FFF2-40B4-BE49-F238E27FC236}">
                <a16:creationId xmlns:a16="http://schemas.microsoft.com/office/drawing/2014/main" id="{8592A4D7-7168-4FB1-9D65-7BCD7B48BEC1}"/>
              </a:ext>
            </a:extLst>
          </p:cNvPr>
          <p:cNvCxnSpPr>
            <a:cxnSpLocks/>
            <a:stCxn id="52" idx="3"/>
            <a:endCxn id="48" idx="3"/>
          </p:cNvCxnSpPr>
          <p:nvPr/>
        </p:nvCxnSpPr>
        <p:spPr>
          <a:xfrm>
            <a:off x="11715750" y="4793004"/>
            <a:ext cx="12700" cy="1245261"/>
          </a:xfrm>
          <a:prstGeom prst="bentConnector3">
            <a:avLst>
              <a:gd name="adj1" fmla="val 1800000"/>
            </a:avLst>
          </a:prstGeom>
          <a:noFill/>
          <a:ln w="38100" cap="flat">
            <a:solidFill>
              <a:schemeClr val="tx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Connector: Elbow 60">
            <a:extLst>
              <a:ext uri="{FF2B5EF4-FFF2-40B4-BE49-F238E27FC236}">
                <a16:creationId xmlns:a16="http://schemas.microsoft.com/office/drawing/2014/main" id="{725C68AD-FE28-4638-8AAC-390AE4D8C546}"/>
              </a:ext>
            </a:extLst>
          </p:cNvPr>
          <p:cNvCxnSpPr>
            <a:cxnSpLocks/>
            <a:stCxn id="51" idx="1"/>
            <a:endCxn id="52" idx="1"/>
          </p:cNvCxnSpPr>
          <p:nvPr/>
        </p:nvCxnSpPr>
        <p:spPr>
          <a:xfrm rot="10800000" flipV="1">
            <a:off x="476250" y="3510160"/>
            <a:ext cx="12700" cy="1282844"/>
          </a:xfrm>
          <a:prstGeom prst="bentConnector3">
            <a:avLst>
              <a:gd name="adj1" fmla="val 1800000"/>
            </a:avLst>
          </a:prstGeom>
          <a:noFill/>
          <a:ln w="38100" cap="flat">
            <a:solidFill>
              <a:schemeClr val="tx2"/>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834920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ubrik 4"/>
          <p:cNvSpPr txBox="1"/>
          <p:nvPr/>
        </p:nvSpPr>
        <p:spPr>
          <a:xfrm>
            <a:off x="4707896" y="3081341"/>
            <a:ext cx="1767318" cy="1482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95000"/>
              </a:lnSpc>
              <a:defRPr sz="4400"/>
            </a:lvl1pPr>
          </a:lstStyle>
          <a:p>
            <a:r>
              <a:t>SIP tar tid</a:t>
            </a:r>
          </a:p>
        </p:txBody>
      </p:sp>
      <p:sp>
        <p:nvSpPr>
          <p:cNvPr id="359" name="Rubrik 4"/>
          <p:cNvSpPr txBox="1"/>
          <p:nvPr/>
        </p:nvSpPr>
        <p:spPr>
          <a:xfrm>
            <a:off x="7583585" y="2876944"/>
            <a:ext cx="2823530" cy="184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algn="ctr" defTabSz="749808">
              <a:lnSpc>
                <a:spcPct val="95000"/>
              </a:lnSpc>
              <a:defRPr sz="3116"/>
            </a:lvl1pPr>
          </a:lstStyle>
          <a:p>
            <a:r>
              <a:t>SIP ska bara användas i komplexa ärenden</a:t>
            </a:r>
          </a:p>
        </p:txBody>
      </p:sp>
      <p:sp>
        <p:nvSpPr>
          <p:cNvPr id="360" name="Rubrik 4"/>
          <p:cNvSpPr txBox="1"/>
          <p:nvPr/>
        </p:nvSpPr>
        <p:spPr>
          <a:xfrm>
            <a:off x="999987" y="3085986"/>
            <a:ext cx="2274336" cy="1574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95000"/>
              </a:lnSpc>
              <a:defRPr sz="4400"/>
            </a:lvl1pPr>
          </a:lstStyle>
          <a:p>
            <a:r>
              <a:t>SIP är svårt</a:t>
            </a:r>
          </a:p>
        </p:txBody>
      </p:sp>
      <p:sp>
        <p:nvSpPr>
          <p:cNvPr id="361" name="Rubrik 4"/>
          <p:cNvSpPr txBox="1">
            <a:spLocks noGrp="1"/>
          </p:cNvSpPr>
          <p:nvPr>
            <p:ph type="title"/>
          </p:nvPr>
        </p:nvSpPr>
        <p:spPr>
          <a:xfrm>
            <a:off x="727732" y="874602"/>
            <a:ext cx="9609827" cy="1231393"/>
          </a:xfrm>
          <a:prstGeom prst="rect">
            <a:avLst/>
          </a:prstGeom>
        </p:spPr>
        <p:txBody>
          <a:bodyPr/>
          <a:lstStyle>
            <a:lvl1pPr>
              <a:defRPr>
                <a:solidFill>
                  <a:schemeClr val="accent6">
                    <a:lumOff val="-7686"/>
                  </a:schemeClr>
                </a:solidFill>
              </a:defRPr>
            </a:lvl1pPr>
          </a:lstStyle>
          <a:p>
            <a:r>
              <a:rPr dirty="0" err="1"/>
              <a:t>Myter</a:t>
            </a:r>
            <a:r>
              <a:rPr dirty="0"/>
              <a:t> om SIP </a:t>
            </a:r>
          </a:p>
        </p:txBody>
      </p:sp>
      <p:sp>
        <p:nvSpPr>
          <p:cNvPr id="362" name="Line"/>
          <p:cNvSpPr/>
          <p:nvPr/>
        </p:nvSpPr>
        <p:spPr>
          <a:xfrm>
            <a:off x="719720" y="6426200"/>
            <a:ext cx="10752560" cy="0"/>
          </a:xfrm>
          <a:prstGeom prst="line">
            <a:avLst/>
          </a:prstGeom>
          <a:ln w="6350">
            <a:solidFill>
              <a:srgbClr val="B7A715"/>
            </a:solidFill>
            <a:miter/>
          </a:ln>
        </p:spPr>
        <p:txBody>
          <a:bodyPr lIns="45719" rIns="45719"/>
          <a:lstStyle/>
          <a:p>
            <a:endParaRPr/>
          </a:p>
        </p:txBody>
      </p:sp>
      <p:pic>
        <p:nvPicPr>
          <p:cNvPr id="363" name="Image" descr="Image"/>
          <p:cNvPicPr>
            <a:picLocks noChangeAspect="1"/>
          </p:cNvPicPr>
          <p:nvPr/>
        </p:nvPicPr>
        <p:blipFill>
          <a:blip r:embed="rId3">
            <a:extLst/>
          </a:blip>
          <a:stretch>
            <a:fillRect/>
          </a:stretch>
        </p:blipFill>
        <p:spPr>
          <a:xfrm>
            <a:off x="594569" y="2216873"/>
            <a:ext cx="3237572" cy="3313065"/>
          </a:xfrm>
          <a:prstGeom prst="rect">
            <a:avLst/>
          </a:prstGeom>
          <a:ln w="12700">
            <a:miter lim="400000"/>
          </a:ln>
        </p:spPr>
      </p:pic>
      <p:pic>
        <p:nvPicPr>
          <p:cNvPr id="364" name="Image" descr="Image"/>
          <p:cNvPicPr>
            <a:picLocks noChangeAspect="1"/>
          </p:cNvPicPr>
          <p:nvPr/>
        </p:nvPicPr>
        <p:blipFill>
          <a:blip r:embed="rId3">
            <a:extLst/>
          </a:blip>
          <a:stretch>
            <a:fillRect/>
          </a:stretch>
        </p:blipFill>
        <p:spPr>
          <a:xfrm>
            <a:off x="3985469" y="2216873"/>
            <a:ext cx="3237572" cy="3313065"/>
          </a:xfrm>
          <a:prstGeom prst="rect">
            <a:avLst/>
          </a:prstGeom>
          <a:ln w="12700">
            <a:miter lim="400000"/>
          </a:ln>
        </p:spPr>
      </p:pic>
      <p:pic>
        <p:nvPicPr>
          <p:cNvPr id="365" name="Image" descr="Image"/>
          <p:cNvPicPr>
            <a:picLocks noChangeAspect="1"/>
          </p:cNvPicPr>
          <p:nvPr/>
        </p:nvPicPr>
        <p:blipFill>
          <a:blip r:embed="rId3">
            <a:extLst/>
          </a:blip>
          <a:stretch>
            <a:fillRect/>
          </a:stretch>
        </p:blipFill>
        <p:spPr>
          <a:xfrm>
            <a:off x="7376369" y="2216873"/>
            <a:ext cx="3237572" cy="3313065"/>
          </a:xfrm>
          <a:prstGeom prst="rect">
            <a:avLst/>
          </a:prstGeom>
          <a:ln w="12700">
            <a:miter lim="400000"/>
          </a:ln>
        </p:spPr>
      </p:pic>
      <p:pic>
        <p:nvPicPr>
          <p:cNvPr id="366" name="Image" descr="Image"/>
          <p:cNvPicPr>
            <a:picLocks noChangeAspect="1"/>
          </p:cNvPicPr>
          <p:nvPr/>
        </p:nvPicPr>
        <p:blipFill>
          <a:blip r:embed="rId4">
            <a:extLst/>
          </a:blip>
          <a:stretch>
            <a:fillRect/>
          </a:stretch>
        </p:blipFill>
        <p:spPr>
          <a:xfrm>
            <a:off x="10566817" y="4958594"/>
            <a:ext cx="932184" cy="123139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986022-E512-48A9-903C-A97D29521A3F}"/>
              </a:ext>
            </a:extLst>
          </p:cNvPr>
          <p:cNvGraphicFramePr>
            <a:graphicFrameLocks noChangeAspect="1"/>
          </p:cNvGraphicFramePr>
          <p:nvPr>
            <p:custDataLst>
              <p:tags r:id="rId2"/>
            </p:custDataLst>
            <p:extLst>
              <p:ext uri="{D42A27DB-BD31-4B8C-83A1-F6EECF244321}">
                <p14:modId xmlns:p14="http://schemas.microsoft.com/office/powerpoint/2010/main" val="363751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40986022-E512-48A9-903C-A97D29521A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0" name="Rubrik 1"/>
          <p:cNvSpPr txBox="1">
            <a:spLocks noGrp="1"/>
          </p:cNvSpPr>
          <p:nvPr>
            <p:ph type="title"/>
          </p:nvPr>
        </p:nvSpPr>
        <p:spPr>
          <a:xfrm>
            <a:off x="664232" y="747602"/>
            <a:ext cx="9609827" cy="1231393"/>
          </a:xfrm>
          <a:prstGeom prst="rect">
            <a:avLst/>
          </a:prstGeom>
        </p:spPr>
        <p:txBody>
          <a:bodyPr>
            <a:normAutofit fontScale="90000"/>
          </a:bodyPr>
          <a:lstStyle/>
          <a:p>
            <a:pPr>
              <a:defRPr sz="4000">
                <a:solidFill>
                  <a:schemeClr val="accent6">
                    <a:lumOff val="-7686"/>
                  </a:schemeClr>
                </a:solidFill>
              </a:defRPr>
            </a:pPr>
            <a:r>
              <a:rPr dirty="0"/>
              <a:t>Du </a:t>
            </a:r>
            <a:r>
              <a:rPr lang="sv-SE" dirty="0"/>
              <a:t>kan bidra till att fler får SIP</a:t>
            </a:r>
            <a:r>
              <a:rPr dirty="0"/>
              <a:t>!</a:t>
            </a:r>
            <a:br>
              <a:rPr dirty="0"/>
            </a:br>
            <a:endParaRPr dirty="0"/>
          </a:p>
        </p:txBody>
      </p:sp>
      <p:sp>
        <p:nvSpPr>
          <p:cNvPr id="371" name="Platshållare för innehåll 2"/>
          <p:cNvSpPr txBox="1">
            <a:spLocks noGrp="1"/>
          </p:cNvSpPr>
          <p:nvPr>
            <p:ph type="body" idx="1"/>
          </p:nvPr>
        </p:nvSpPr>
        <p:spPr>
          <a:xfrm>
            <a:off x="719719" y="2561374"/>
            <a:ext cx="10540464" cy="4818146"/>
          </a:xfrm>
          <a:prstGeom prst="rect">
            <a:avLst/>
          </a:prstGeom>
        </p:spPr>
        <p:txBody>
          <a:bodyPr>
            <a:normAutofit/>
          </a:bodyPr>
          <a:lstStyle/>
          <a:p>
            <a:pPr marL="0" indent="30162">
              <a:lnSpc>
                <a:spcPct val="120000"/>
              </a:lnSpc>
              <a:spcBef>
                <a:spcPts val="1500"/>
              </a:spcBef>
              <a:buSzTx/>
              <a:buNone/>
              <a:defRPr sz="2200" b="1"/>
            </a:pPr>
            <a:r>
              <a:rPr sz="2000" dirty="0" err="1"/>
              <a:t>Exempel</a:t>
            </a:r>
            <a:r>
              <a:rPr sz="2000" dirty="0"/>
              <a:t> </a:t>
            </a:r>
            <a:r>
              <a:rPr sz="2000" dirty="0" err="1"/>
              <a:t>på</a:t>
            </a:r>
            <a:r>
              <a:rPr sz="2000" dirty="0"/>
              <a:t> </a:t>
            </a:r>
            <a:r>
              <a:rPr lang="sv-SE" sz="2000" dirty="0"/>
              <a:t>vad du kan göra</a:t>
            </a:r>
            <a:r>
              <a:rPr sz="2000" dirty="0"/>
              <a:t>:</a:t>
            </a:r>
            <a:endParaRPr lang="sv-SE" sz="2000" dirty="0"/>
          </a:p>
          <a:p>
            <a:pPr marL="342900" indent="-342900">
              <a:lnSpc>
                <a:spcPct val="120000"/>
              </a:lnSpc>
              <a:spcBef>
                <a:spcPts val="1500"/>
              </a:spcBef>
              <a:buSzTx/>
              <a:buFont typeface="Arial" panose="020B0604020202020204" pitchFamily="34" charset="0"/>
              <a:buChar char="•"/>
              <a:defRPr sz="2200" b="1"/>
            </a:pPr>
            <a:r>
              <a:rPr lang="sv-SE" sz="2000" dirty="0"/>
              <a:t>Sprida information om SIP i era kanaler, ex. hemsida, nyhetsbrev sociala medier</a:t>
            </a:r>
          </a:p>
          <a:p>
            <a:pPr marL="342900" indent="-342900">
              <a:lnSpc>
                <a:spcPct val="120000"/>
              </a:lnSpc>
              <a:spcBef>
                <a:spcPts val="1500"/>
              </a:spcBef>
              <a:buSzTx/>
              <a:buFont typeface="Arial" panose="020B0604020202020204" pitchFamily="34" charset="0"/>
              <a:buChar char="•"/>
              <a:defRPr sz="2200" b="1"/>
            </a:pPr>
            <a:r>
              <a:rPr lang="sv-SE" sz="2000" dirty="0"/>
              <a:t>Berätta om SIP för era medlemmar</a:t>
            </a:r>
          </a:p>
          <a:p>
            <a:pPr marL="342900" indent="-342900">
              <a:lnSpc>
                <a:spcPct val="120000"/>
              </a:lnSpc>
              <a:spcBef>
                <a:spcPts val="1500"/>
              </a:spcBef>
              <a:buSzTx/>
              <a:buFont typeface="Arial" panose="020B0604020202020204" pitchFamily="34" charset="0"/>
              <a:buChar char="•"/>
              <a:defRPr sz="2200" b="1"/>
            </a:pPr>
            <a:r>
              <a:rPr lang="sv-SE" sz="2000" dirty="0"/>
              <a:t>Ta upp SIP på medlemsmöten, informationsträffar och konferenser</a:t>
            </a:r>
          </a:p>
          <a:p>
            <a:pPr marL="342900" indent="-342900">
              <a:lnSpc>
                <a:spcPct val="120000"/>
              </a:lnSpc>
              <a:spcBef>
                <a:spcPts val="1500"/>
              </a:spcBef>
              <a:buSzTx/>
              <a:buFont typeface="Arial" panose="020B0604020202020204" pitchFamily="34" charset="0"/>
              <a:buChar char="•"/>
              <a:defRPr sz="2200" b="1"/>
            </a:pPr>
            <a:r>
              <a:rPr lang="sv-SE" sz="2000" dirty="0"/>
              <a:t>Lägga ut material om SIP där era medlemmar träffas</a:t>
            </a:r>
          </a:p>
          <a:p>
            <a:pPr marL="342900" indent="-342900">
              <a:lnSpc>
                <a:spcPct val="120000"/>
              </a:lnSpc>
              <a:spcBef>
                <a:spcPts val="1500"/>
              </a:spcBef>
              <a:buSzTx/>
              <a:buFont typeface="Arial" panose="020B0604020202020204" pitchFamily="34" charset="0"/>
              <a:buChar char="•"/>
              <a:defRPr sz="2200" b="1"/>
            </a:pPr>
            <a:r>
              <a:rPr lang="sv-SE" sz="2000" dirty="0"/>
              <a:t>Diskutera SIP med politiker</a:t>
            </a:r>
          </a:p>
          <a:p>
            <a:pPr marL="342900" indent="-342900">
              <a:lnSpc>
                <a:spcPct val="120000"/>
              </a:lnSpc>
              <a:spcBef>
                <a:spcPts val="1500"/>
              </a:spcBef>
              <a:buSzTx/>
              <a:buFont typeface="Arial" panose="020B0604020202020204" pitchFamily="34" charset="0"/>
              <a:buChar char="•"/>
              <a:defRPr sz="2200" b="1"/>
            </a:pPr>
            <a:r>
              <a:rPr lang="sv-SE" sz="2000" dirty="0"/>
              <a:t>M.m.</a:t>
            </a:r>
          </a:p>
        </p:txBody>
      </p:sp>
      <p:sp>
        <p:nvSpPr>
          <p:cNvPr id="372" name="Line"/>
          <p:cNvSpPr/>
          <p:nvPr/>
        </p:nvSpPr>
        <p:spPr>
          <a:xfrm>
            <a:off x="719720" y="6426200"/>
            <a:ext cx="10752560" cy="0"/>
          </a:xfrm>
          <a:prstGeom prst="line">
            <a:avLst/>
          </a:prstGeom>
          <a:ln w="6350">
            <a:solidFill>
              <a:srgbClr val="B7A715"/>
            </a:solidFill>
            <a:miter/>
          </a:ln>
        </p:spPr>
        <p:txBody>
          <a:bodyPr lIns="45719" rIns="45719"/>
          <a:lstStyle/>
          <a:p>
            <a:endParaRPr/>
          </a:p>
        </p:txBody>
      </p:sp>
      <p:sp>
        <p:nvSpPr>
          <p:cNvPr id="373" name="Genom att ställa frågor till verksamheterna om uppföljning, utvärdering och analys av resultat avseende SIP kan du vara med och förbättra verksamheternas processer."/>
          <p:cNvSpPr txBox="1"/>
          <p:nvPr/>
        </p:nvSpPr>
        <p:spPr>
          <a:xfrm>
            <a:off x="669227" y="1576992"/>
            <a:ext cx="10752560" cy="867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indent="30162">
              <a:lnSpc>
                <a:spcPct val="120000"/>
              </a:lnSpc>
              <a:spcBef>
                <a:spcPts val="1500"/>
              </a:spcBef>
              <a:buFont typeface="Symbol"/>
              <a:defRPr sz="2200"/>
            </a:lvl1pPr>
          </a:lstStyle>
          <a:p>
            <a:r>
              <a:rPr b="1" dirty="0" err="1">
                <a:solidFill>
                  <a:srgbClr val="1A709C"/>
                </a:solidFill>
              </a:rPr>
              <a:t>Genom</a:t>
            </a:r>
            <a:r>
              <a:rPr b="1" dirty="0">
                <a:solidFill>
                  <a:srgbClr val="1A709C"/>
                </a:solidFill>
              </a:rPr>
              <a:t> </a:t>
            </a:r>
            <a:r>
              <a:rPr b="1" dirty="0" err="1">
                <a:solidFill>
                  <a:srgbClr val="1A709C"/>
                </a:solidFill>
              </a:rPr>
              <a:t>att</a:t>
            </a:r>
            <a:r>
              <a:rPr b="1" dirty="0">
                <a:solidFill>
                  <a:srgbClr val="1A709C"/>
                </a:solidFill>
              </a:rPr>
              <a:t> </a:t>
            </a:r>
            <a:r>
              <a:rPr lang="sv-SE" b="1" dirty="0">
                <a:solidFill>
                  <a:srgbClr val="1A709C"/>
                </a:solidFill>
              </a:rPr>
              <a:t>sprida kunskapen om SIP till äldre och deras anhöriga kan du bidra till att personer i behov får hjälp. </a:t>
            </a:r>
            <a:endParaRPr b="1" dirty="0">
              <a:solidFill>
                <a:srgbClr val="1A709C"/>
              </a:solidFill>
            </a:endParaRPr>
          </a:p>
        </p:txBody>
      </p:sp>
      <p:pic>
        <p:nvPicPr>
          <p:cNvPr id="7172" name="Picture 4" descr="Relaterad bild">
            <a:extLst>
              <a:ext uri="{FF2B5EF4-FFF2-40B4-BE49-F238E27FC236}">
                <a16:creationId xmlns:a16="http://schemas.microsoft.com/office/drawing/2014/main" id="{B94E303A-670F-4C1A-9128-AE1AEDE091B9}"/>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385303" y="4181823"/>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Rubrik 1"/>
          <p:cNvSpPr txBox="1">
            <a:spLocks noGrp="1"/>
          </p:cNvSpPr>
          <p:nvPr>
            <p:ph type="title"/>
          </p:nvPr>
        </p:nvSpPr>
        <p:spPr>
          <a:xfrm>
            <a:off x="664232" y="747602"/>
            <a:ext cx="9609827" cy="1231393"/>
          </a:xfrm>
          <a:prstGeom prst="rect">
            <a:avLst/>
          </a:prstGeom>
        </p:spPr>
        <p:txBody>
          <a:bodyPr/>
          <a:lstStyle/>
          <a:p>
            <a:r>
              <a:t>Diskussionsfrågor </a:t>
            </a:r>
          </a:p>
        </p:txBody>
      </p:sp>
      <p:sp>
        <p:nvSpPr>
          <p:cNvPr id="378" name="Line"/>
          <p:cNvSpPr/>
          <p:nvPr/>
        </p:nvSpPr>
        <p:spPr>
          <a:xfrm>
            <a:off x="719720" y="6426200"/>
            <a:ext cx="10752560" cy="0"/>
          </a:xfrm>
          <a:prstGeom prst="line">
            <a:avLst/>
          </a:prstGeom>
          <a:ln w="6350">
            <a:solidFill>
              <a:srgbClr val="B7A715"/>
            </a:solidFill>
            <a:miter/>
          </a:ln>
        </p:spPr>
        <p:txBody>
          <a:bodyPr lIns="45719" rIns="45719"/>
          <a:lstStyle/>
          <a:p>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 name="Image" descr="Image"/>
          <p:cNvPicPr>
            <a:picLocks noChangeAspect="1"/>
          </p:cNvPicPr>
          <p:nvPr/>
        </p:nvPicPr>
        <p:blipFill>
          <a:blip r:embed="rId2">
            <a:extLst/>
          </a:blip>
          <a:stretch>
            <a:fillRect/>
          </a:stretch>
        </p:blipFill>
        <p:spPr>
          <a:xfrm rot="11361367">
            <a:off x="7114128" y="-1514241"/>
            <a:ext cx="5786099" cy="5049537"/>
          </a:xfrm>
          <a:prstGeom prst="rect">
            <a:avLst/>
          </a:prstGeom>
          <a:ln w="12700">
            <a:miter lim="400000"/>
          </a:ln>
        </p:spPr>
      </p:pic>
      <p:sp>
        <p:nvSpPr>
          <p:cNvPr id="582" name="Kontaktpersoner:…"/>
          <p:cNvSpPr txBox="1"/>
          <p:nvPr/>
        </p:nvSpPr>
        <p:spPr>
          <a:xfrm>
            <a:off x="747310" y="2161677"/>
            <a:ext cx="7518362" cy="3416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b="1"/>
            </a:pPr>
            <a:r>
              <a:rPr dirty="0" err="1"/>
              <a:t>Kontaktpersoner</a:t>
            </a:r>
            <a:r>
              <a:rPr dirty="0"/>
              <a:t>: </a:t>
            </a:r>
          </a:p>
          <a:p>
            <a:pPr>
              <a:spcBef>
                <a:spcPts val="600"/>
              </a:spcBef>
              <a:defRPr sz="1900"/>
            </a:pPr>
            <a:endParaRPr dirty="0"/>
          </a:p>
          <a:p>
            <a:pPr>
              <a:spcBef>
                <a:spcPts val="1500"/>
              </a:spcBef>
              <a:defRPr sz="1900"/>
            </a:pPr>
            <a:r>
              <a:rPr lang="sv-SE" dirty="0">
                <a:solidFill>
                  <a:srgbClr val="0563C1"/>
                </a:solidFill>
                <a:uFill>
                  <a:solidFill>
                    <a:srgbClr val="0563C1"/>
                  </a:solidFill>
                </a:uFill>
                <a:hlinkClick r:id="rId3"/>
              </a:rPr>
              <a:t>ing-marie.wieselgren@skl.se</a:t>
            </a:r>
            <a:r>
              <a:rPr lang="sv-SE" dirty="0">
                <a:solidFill>
                  <a:srgbClr val="0563C1"/>
                </a:solidFill>
                <a:uFill>
                  <a:solidFill>
                    <a:srgbClr val="0563C1"/>
                  </a:solidFill>
                </a:uFill>
              </a:rPr>
              <a:t> </a:t>
            </a:r>
            <a:endParaRPr b="1" i="1" dirty="0"/>
          </a:p>
          <a:p>
            <a:pPr>
              <a:spcBef>
                <a:spcPts val="1500"/>
              </a:spcBef>
              <a:defRPr sz="1900"/>
            </a:pPr>
            <a:r>
              <a:rPr dirty="0">
                <a:solidFill>
                  <a:srgbClr val="0563C1"/>
                </a:solidFill>
                <a:uFill>
                  <a:solidFill>
                    <a:srgbClr val="0563C1"/>
                  </a:solidFill>
                </a:uFill>
                <a:hlinkClick r:id="rId4"/>
              </a:rPr>
              <a:t>karin.lindstrom@skl.se</a:t>
            </a:r>
            <a:r>
              <a:rPr dirty="0"/>
              <a:t> </a:t>
            </a:r>
          </a:p>
          <a:p>
            <a:pPr>
              <a:defRPr sz="1900" b="1" i="1"/>
            </a:pPr>
            <a:endParaRPr dirty="0"/>
          </a:p>
          <a:p>
            <a:pPr>
              <a:defRPr sz="2400" b="1"/>
            </a:pPr>
            <a:endParaRPr dirty="0"/>
          </a:p>
          <a:p>
            <a:pPr>
              <a:defRPr sz="2400" b="1"/>
            </a:pPr>
            <a:r>
              <a:rPr dirty="0"/>
              <a:t>Mer information:</a:t>
            </a:r>
            <a:r>
              <a:rPr b="0" dirty="0"/>
              <a:t> </a:t>
            </a:r>
          </a:p>
          <a:p>
            <a:pPr>
              <a:defRPr sz="1900" b="1" i="1"/>
            </a:pPr>
            <a:endParaRPr b="0" dirty="0"/>
          </a:p>
          <a:p>
            <a:pPr>
              <a:defRPr sz="1900" b="1"/>
            </a:pPr>
            <a:r>
              <a:rPr lang="sv-SE" dirty="0">
                <a:solidFill>
                  <a:srgbClr val="0563C1"/>
                </a:solidFill>
                <a:uFill>
                  <a:solidFill>
                    <a:srgbClr val="0563C1"/>
                  </a:solidFill>
                </a:uFill>
                <a:hlinkClick r:id="rId5"/>
              </a:rPr>
              <a:t>https://www.uppdragpsykiskhalsa.se/sip/sip-for-aldre/</a:t>
            </a:r>
            <a:endParaRPr dirty="0">
              <a:solidFill>
                <a:srgbClr val="0563C1"/>
              </a:solidFill>
              <a:uFill>
                <a:solidFill>
                  <a:srgbClr val="0563C1"/>
                </a:solidFill>
              </a:uFill>
              <a:hlinkClick r:id="rId5"/>
            </a:endParaRPr>
          </a:p>
        </p:txBody>
      </p:sp>
      <p:sp>
        <p:nvSpPr>
          <p:cNvPr id="583" name="Line"/>
          <p:cNvSpPr/>
          <p:nvPr/>
        </p:nvSpPr>
        <p:spPr>
          <a:xfrm>
            <a:off x="719720" y="6426200"/>
            <a:ext cx="10752560" cy="0"/>
          </a:xfrm>
          <a:prstGeom prst="line">
            <a:avLst/>
          </a:prstGeom>
          <a:ln w="6350">
            <a:solidFill>
              <a:srgbClr val="B7A715"/>
            </a:solidFill>
            <a:miter/>
          </a:ln>
        </p:spPr>
        <p:txBody>
          <a:bodyPr lIns="45719" rIns="45719"/>
          <a:lstStyle/>
          <a:p>
            <a:endParaRPr/>
          </a:p>
        </p:txBody>
      </p:sp>
      <p:pic>
        <p:nvPicPr>
          <p:cNvPr id="584" name="Image" descr="Image"/>
          <p:cNvPicPr>
            <a:picLocks noChangeAspect="1"/>
          </p:cNvPicPr>
          <p:nvPr/>
        </p:nvPicPr>
        <p:blipFill>
          <a:blip r:embed="rId6">
            <a:alphaModFix amt="56252"/>
            <a:extLst/>
          </a:blip>
          <a:stretch>
            <a:fillRect/>
          </a:stretch>
        </p:blipFill>
        <p:spPr>
          <a:xfrm>
            <a:off x="10038470" y="-1827944"/>
            <a:ext cx="2699377" cy="269937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01576D4-9F49-4267-AE03-92E991EB01C3}"/>
              </a:ext>
            </a:extLst>
          </p:cNvPr>
          <p:cNvGraphicFramePr>
            <a:graphicFrameLocks noChangeAspect="1"/>
          </p:cNvGraphicFramePr>
          <p:nvPr>
            <p:custDataLst>
              <p:tags r:id="rId2"/>
            </p:custDataLst>
            <p:extLst>
              <p:ext uri="{D42A27DB-BD31-4B8C-83A1-F6EECF244321}">
                <p14:modId xmlns:p14="http://schemas.microsoft.com/office/powerpoint/2010/main" val="2278358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5" imgW="395" imgH="394" progId="TCLayout.ActiveDocument.1">
                  <p:embed/>
                </p:oleObj>
              </mc:Choice>
              <mc:Fallback>
                <p:oleObj name="think-cell Slide" r:id="rId5" imgW="395" imgH="394" progId="TCLayout.ActiveDocument.1">
                  <p:embed/>
                  <p:pic>
                    <p:nvPicPr>
                      <p:cNvPr id="9" name="Object 8" hidden="1">
                        <a:extLst>
                          <a:ext uri="{FF2B5EF4-FFF2-40B4-BE49-F238E27FC236}">
                            <a16:creationId xmlns:a16="http://schemas.microsoft.com/office/drawing/2014/main" id="{901576D4-9F49-4267-AE03-92E991EB01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SIP_aldre_skiss_5.jpg" descr="SIP_aldre_skiss_5.jpg">
            <a:extLst>
              <a:ext uri="{FF2B5EF4-FFF2-40B4-BE49-F238E27FC236}">
                <a16:creationId xmlns:a16="http://schemas.microsoft.com/office/drawing/2014/main" id="{EBA7A975-35A0-4309-8B48-C1E4BDF0A874}"/>
              </a:ext>
            </a:extLst>
          </p:cNvPr>
          <p:cNvPicPr>
            <a:picLocks noChangeAspect="1"/>
          </p:cNvPicPr>
          <p:nvPr/>
        </p:nvPicPr>
        <p:blipFill>
          <a:blip r:embed="rId7">
            <a:extLst/>
          </a:blip>
          <a:stretch>
            <a:fillRect/>
          </a:stretch>
        </p:blipFill>
        <p:spPr>
          <a:xfrm>
            <a:off x="7523749" y="3225002"/>
            <a:ext cx="4668251" cy="3632997"/>
          </a:xfrm>
          <a:prstGeom prst="rect">
            <a:avLst/>
          </a:prstGeom>
          <a:ln w="12700">
            <a:miter lim="400000"/>
          </a:ln>
        </p:spPr>
      </p:pic>
      <p:sp>
        <p:nvSpPr>
          <p:cNvPr id="2" name="Title 1">
            <a:extLst>
              <a:ext uri="{FF2B5EF4-FFF2-40B4-BE49-F238E27FC236}">
                <a16:creationId xmlns:a16="http://schemas.microsoft.com/office/drawing/2014/main" id="{4E471FFC-37A8-4D95-A669-97400DF7F89A}"/>
              </a:ext>
            </a:extLst>
          </p:cNvPr>
          <p:cNvSpPr txBox="1">
            <a:spLocks/>
          </p:cNvSpPr>
          <p:nvPr/>
        </p:nvSpPr>
        <p:spPr>
          <a:xfrm>
            <a:off x="664232" y="874602"/>
            <a:ext cx="9609827" cy="1231393"/>
          </a:xfrm>
          <a:prstGeom prst="rect">
            <a:avLst/>
          </a:prstGeom>
        </p:spPr>
        <p:txBody>
          <a:bodyPr/>
          <a:lstStyle>
            <a:lvl1pPr marL="0" marR="0" indent="0" algn="l" defTabSz="914400" rtl="0" latinLnBrk="0">
              <a:lnSpc>
                <a:spcPct val="95000"/>
              </a:lnSpc>
              <a:spcBef>
                <a:spcPts val="0"/>
              </a:spcBef>
              <a:spcAft>
                <a:spcPts val="0"/>
              </a:spcAft>
              <a:buClrTx/>
              <a:buSzTx/>
              <a:buFontTx/>
              <a:buNone/>
              <a:tabLst/>
              <a:defRPr sz="42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9pPr>
          </a:lstStyle>
          <a:p>
            <a:pPr hangingPunct="1"/>
            <a:r>
              <a:rPr lang="sv-SE"/>
              <a:t>Samordnad individuell plan (SIP)</a:t>
            </a:r>
          </a:p>
        </p:txBody>
      </p:sp>
      <p:sp>
        <p:nvSpPr>
          <p:cNvPr id="3" name="TextBox 6">
            <a:extLst>
              <a:ext uri="{FF2B5EF4-FFF2-40B4-BE49-F238E27FC236}">
                <a16:creationId xmlns:a16="http://schemas.microsoft.com/office/drawing/2014/main" id="{F24BEEA3-9DAB-41A2-BDF6-B1E8ECEC962E}"/>
              </a:ext>
            </a:extLst>
          </p:cNvPr>
          <p:cNvSpPr txBox="1"/>
          <p:nvPr/>
        </p:nvSpPr>
        <p:spPr>
          <a:xfrm>
            <a:off x="748924" y="2038832"/>
            <a:ext cx="8968454" cy="1234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3200" b="1">
                <a:solidFill>
                  <a:srgbClr val="3C7FA1"/>
                </a:solidFill>
                <a:latin typeface="Chronicle Display"/>
                <a:ea typeface="Chronicle Display"/>
                <a:cs typeface="Chronicle Display"/>
                <a:sym typeface="Chronicle Display"/>
              </a:defRPr>
            </a:lvl1pPr>
          </a:lstStyle>
          <a:p>
            <a:pPr marL="0" marR="0" lvl="0" indent="0" algn="l" defTabSz="914400" rtl="0" eaLnBrk="1" fontAlgn="auto" latinLnBrk="0" hangingPunct="0">
              <a:lnSpc>
                <a:spcPct val="120000"/>
              </a:lnSpc>
              <a:spcBef>
                <a:spcPts val="0"/>
              </a:spcBef>
              <a:spcAft>
                <a:spcPts val="0"/>
              </a:spcAft>
              <a:buClrTx/>
              <a:buSzTx/>
              <a:buFontTx/>
              <a:buNone/>
              <a:tabLst/>
              <a:defRPr/>
            </a:pPr>
            <a:r>
              <a:rPr kumimoji="0" sz="3200" b="1" i="0" u="none" strike="noStrike" kern="0" cap="none" spc="0" normalizeH="0" baseline="0" noProof="0" dirty="0">
                <a:ln>
                  <a:noFill/>
                </a:ln>
                <a:solidFill>
                  <a:srgbClr val="3C7FA1"/>
                </a:solidFill>
                <a:effectLst/>
                <a:uLnTx/>
                <a:uFillTx/>
                <a:latin typeface="Chronicle Display"/>
                <a:sym typeface="Chronicle Display"/>
              </a:rPr>
              <a:t>SIP </a:t>
            </a:r>
            <a:r>
              <a:rPr kumimoji="0" lang="sv-SE" sz="3200" b="1" i="0" u="none" strike="noStrike" kern="0" cap="none" spc="0" normalizeH="0" baseline="0" noProof="0" dirty="0">
                <a:ln>
                  <a:noFill/>
                </a:ln>
                <a:solidFill>
                  <a:srgbClr val="3C7FA1"/>
                </a:solidFill>
                <a:effectLst/>
                <a:uLnTx/>
                <a:uFillTx/>
                <a:latin typeface="Chronicle Display"/>
                <a:sym typeface="Chronicle Display"/>
              </a:rPr>
              <a:t>ger möjlighet att påverka sin egen vård och omsorg och se till att den samordnas</a:t>
            </a:r>
            <a:endParaRPr kumimoji="0" sz="3200" b="1" i="0" u="none" strike="noStrike" kern="0" cap="none" spc="0" normalizeH="0" baseline="0" noProof="0" dirty="0">
              <a:ln>
                <a:noFill/>
              </a:ln>
              <a:solidFill>
                <a:srgbClr val="3C7FA1"/>
              </a:solidFill>
              <a:effectLst/>
              <a:uLnTx/>
              <a:uFillTx/>
              <a:latin typeface="Chronicle Display"/>
              <a:sym typeface="Chronicle Display"/>
            </a:endParaRPr>
          </a:p>
        </p:txBody>
      </p:sp>
      <p:sp>
        <p:nvSpPr>
          <p:cNvPr id="4" name="TextBox 10">
            <a:extLst>
              <a:ext uri="{FF2B5EF4-FFF2-40B4-BE49-F238E27FC236}">
                <a16:creationId xmlns:a16="http://schemas.microsoft.com/office/drawing/2014/main" id="{605EB6CB-8CEA-4A3F-81FF-62B9D479B3A7}"/>
              </a:ext>
            </a:extLst>
          </p:cNvPr>
          <p:cNvSpPr txBox="1"/>
          <p:nvPr/>
        </p:nvSpPr>
        <p:spPr>
          <a:xfrm>
            <a:off x="738660" y="3536847"/>
            <a:ext cx="8118034" cy="1201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l" defTabSz="914400" rtl="0" eaLnBrk="1" fontAlgn="auto" latinLnBrk="0" hangingPunct="0">
              <a:lnSpc>
                <a:spcPct val="120000"/>
              </a:lnSpc>
              <a:spcBef>
                <a:spcPts val="0"/>
              </a:spcBef>
              <a:spcAft>
                <a:spcPts val="0"/>
              </a:spcAft>
              <a:buClrTx/>
              <a:buSzTx/>
              <a:buFontTx/>
              <a:buNone/>
              <a:tabLst/>
              <a:defRPr sz="2200"/>
            </a:pPr>
            <a:r>
              <a:rPr kumimoji="0" sz="2200" b="0" i="0" u="none" strike="noStrike" kern="0" cap="none" spc="0" normalizeH="0" baseline="0" noProof="0">
                <a:ln>
                  <a:noFill/>
                </a:ln>
                <a:solidFill>
                  <a:srgbClr val="000000"/>
                </a:solidFill>
                <a:effectLst/>
                <a:uLnTx/>
                <a:uFillTx/>
                <a:latin typeface="Arial"/>
                <a:cs typeface="Arial"/>
                <a:sym typeface="Arial"/>
              </a:rPr>
              <a:t>SIP beskriver det </a:t>
            </a:r>
            <a:r>
              <a:rPr kumimoji="0" sz="2200" b="1" i="0" u="none" strike="noStrike" kern="0" cap="none" spc="0" normalizeH="0" baseline="0" noProof="0">
                <a:ln>
                  <a:noFill/>
                </a:ln>
                <a:solidFill>
                  <a:srgbClr val="000000"/>
                </a:solidFill>
                <a:effectLst/>
                <a:uLnTx/>
                <a:uFillTx/>
                <a:latin typeface="Arial"/>
                <a:cs typeface="Arial"/>
                <a:sym typeface="Arial"/>
              </a:rPr>
              <a:t>samordnade stöd och de insatser som den enskilde har behov av </a:t>
            </a:r>
            <a:r>
              <a:rPr kumimoji="0" sz="2200" b="0" i="0" u="none" strike="noStrike" kern="0" cap="none" spc="0" normalizeH="0" baseline="0" noProof="0">
                <a:ln>
                  <a:noFill/>
                </a:ln>
                <a:solidFill>
                  <a:srgbClr val="000000"/>
                </a:solidFill>
                <a:effectLst/>
                <a:uLnTx/>
                <a:uFillTx/>
                <a:latin typeface="Arial"/>
                <a:cs typeface="Arial"/>
                <a:sym typeface="Arial"/>
              </a:rPr>
              <a:t>från både socialtjänsten och hälso- och sjukvården. SIP görs tillsammans med den enskilde. </a:t>
            </a:r>
          </a:p>
        </p:txBody>
      </p:sp>
      <p:sp>
        <p:nvSpPr>
          <p:cNvPr id="5" name="Line">
            <a:extLst>
              <a:ext uri="{FF2B5EF4-FFF2-40B4-BE49-F238E27FC236}">
                <a16:creationId xmlns:a16="http://schemas.microsoft.com/office/drawing/2014/main" id="{27700F63-0C17-4C1D-A062-65ADFDEDDD6A}"/>
              </a:ext>
            </a:extLst>
          </p:cNvPr>
          <p:cNvSpPr/>
          <p:nvPr/>
        </p:nvSpPr>
        <p:spPr>
          <a:xfrm>
            <a:off x="719720" y="6426200"/>
            <a:ext cx="10752560" cy="0"/>
          </a:xfrm>
          <a:prstGeom prst="line">
            <a:avLst/>
          </a:prstGeom>
          <a:ln w="6350">
            <a:solidFill>
              <a:srgbClr val="B7A715"/>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141353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0322DCD-A84A-478F-8A89-90D1943A0EEF}"/>
              </a:ext>
            </a:extLst>
          </p:cNvPr>
          <p:cNvGraphicFramePr>
            <a:graphicFrameLocks noChangeAspect="1"/>
          </p:cNvGraphicFramePr>
          <p:nvPr>
            <p:custDataLst>
              <p:tags r:id="rId2"/>
            </p:custDataLst>
            <p:extLst>
              <p:ext uri="{D42A27DB-BD31-4B8C-83A1-F6EECF244321}">
                <p14:modId xmlns:p14="http://schemas.microsoft.com/office/powerpoint/2010/main" val="882468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90322DCD-A84A-478F-8A89-90D1943A0E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17" name="SIP_aldre_skiss_8(US).jpg" descr="SIP_aldre_skiss_8(US).jpg"/>
          <p:cNvPicPr>
            <a:picLocks noChangeAspect="1"/>
          </p:cNvPicPr>
          <p:nvPr/>
        </p:nvPicPr>
        <p:blipFill rotWithShape="1">
          <a:blip r:embed="rId7">
            <a:extLst/>
          </a:blip>
          <a:srcRect b="15789"/>
          <a:stretch/>
        </p:blipFill>
        <p:spPr>
          <a:xfrm>
            <a:off x="1944767" y="1082833"/>
            <a:ext cx="10328314" cy="5775168"/>
          </a:xfrm>
          <a:prstGeom prst="rect">
            <a:avLst/>
          </a:prstGeom>
          <a:ln w="12700">
            <a:miter lim="400000"/>
          </a:ln>
        </p:spPr>
      </p:pic>
      <p:sp>
        <p:nvSpPr>
          <p:cNvPr id="318" name="Rubrik 1"/>
          <p:cNvSpPr txBox="1">
            <a:spLocks noGrp="1"/>
          </p:cNvSpPr>
          <p:nvPr>
            <p:ph type="title"/>
          </p:nvPr>
        </p:nvSpPr>
        <p:spPr>
          <a:xfrm>
            <a:off x="664232" y="747602"/>
            <a:ext cx="9609827" cy="1231393"/>
          </a:xfrm>
          <a:prstGeom prst="rect">
            <a:avLst/>
          </a:prstGeom>
        </p:spPr>
        <p:txBody>
          <a:bodyPr/>
          <a:lstStyle>
            <a:lvl1pPr>
              <a:defRPr>
                <a:solidFill>
                  <a:schemeClr val="accent6">
                    <a:lumOff val="-7686"/>
                  </a:schemeClr>
                </a:solidFill>
              </a:defRPr>
            </a:lvl1pPr>
          </a:lstStyle>
          <a:p>
            <a:r>
              <a:rPr lang="sv-SE" dirty="0"/>
              <a:t>Behovet av samordning är stort</a:t>
            </a:r>
            <a:endParaRPr dirty="0"/>
          </a:p>
        </p:txBody>
      </p:sp>
      <p:sp>
        <p:nvSpPr>
          <p:cNvPr id="319" name="Platshållare för innehåll 2"/>
          <p:cNvSpPr txBox="1">
            <a:spLocks noGrp="1"/>
          </p:cNvSpPr>
          <p:nvPr>
            <p:ph type="body" idx="1"/>
          </p:nvPr>
        </p:nvSpPr>
        <p:spPr>
          <a:xfrm>
            <a:off x="664231" y="1890093"/>
            <a:ext cx="9609826" cy="4127808"/>
          </a:xfrm>
          <a:prstGeom prst="rect">
            <a:avLst/>
          </a:prstGeom>
        </p:spPr>
        <p:txBody>
          <a:bodyPr/>
          <a:lstStyle/>
          <a:p>
            <a:pPr marL="0" indent="30162">
              <a:spcBef>
                <a:spcPts val="2000"/>
              </a:spcBef>
              <a:buSzTx/>
              <a:buNone/>
              <a:defRPr sz="2800"/>
            </a:pPr>
            <a:r>
              <a:rPr b="1" dirty="0"/>
              <a:t>Ca 1 </a:t>
            </a:r>
            <a:r>
              <a:rPr b="1" dirty="0" err="1"/>
              <a:t>miljon</a:t>
            </a:r>
            <a:r>
              <a:rPr b="1" dirty="0"/>
              <a:t> </a:t>
            </a:r>
            <a:r>
              <a:rPr lang="sv-SE" b="1" dirty="0"/>
              <a:t>svenskar </a:t>
            </a:r>
            <a:r>
              <a:rPr dirty="0"/>
              <a:t>har </a:t>
            </a:r>
            <a:r>
              <a:rPr lang="sv-SE" dirty="0"/>
              <a:t>stora behov av samordning:</a:t>
            </a:r>
            <a:endParaRPr dirty="0"/>
          </a:p>
          <a:p>
            <a:pPr>
              <a:spcBef>
                <a:spcPts val="1500"/>
              </a:spcBef>
              <a:buFont typeface="Arial"/>
              <a:buChar char="•"/>
            </a:pPr>
            <a:r>
              <a:rPr dirty="0" err="1"/>
              <a:t>Äldre</a:t>
            </a:r>
            <a:r>
              <a:rPr dirty="0"/>
              <a:t> </a:t>
            </a:r>
          </a:p>
          <a:p>
            <a:pPr>
              <a:spcBef>
                <a:spcPts val="1500"/>
              </a:spcBef>
              <a:buFont typeface="Arial"/>
              <a:buChar char="•"/>
            </a:pPr>
            <a:r>
              <a:rPr dirty="0" err="1"/>
              <a:t>Kroniskt</a:t>
            </a:r>
            <a:r>
              <a:rPr dirty="0"/>
              <a:t> </a:t>
            </a:r>
            <a:r>
              <a:rPr dirty="0" err="1"/>
              <a:t>sjuka</a:t>
            </a:r>
            <a:r>
              <a:rPr dirty="0"/>
              <a:t> </a:t>
            </a:r>
            <a:r>
              <a:rPr dirty="0" err="1"/>
              <a:t>personer</a:t>
            </a:r>
            <a:endParaRPr dirty="0"/>
          </a:p>
          <a:p>
            <a:pPr>
              <a:spcBef>
                <a:spcPts val="1500"/>
              </a:spcBef>
              <a:buFont typeface="Arial"/>
              <a:buChar char="•"/>
            </a:pPr>
            <a:r>
              <a:rPr dirty="0"/>
              <a:t>Barn med </a:t>
            </a:r>
            <a:r>
              <a:rPr dirty="0" err="1"/>
              <a:t>funktionsnedsättning</a:t>
            </a:r>
            <a:endParaRPr dirty="0"/>
          </a:p>
          <a:p>
            <a:pPr>
              <a:spcBef>
                <a:spcPts val="1500"/>
              </a:spcBef>
              <a:buFont typeface="Arial"/>
              <a:buChar char="•"/>
            </a:pPr>
            <a:r>
              <a:rPr dirty="0" err="1"/>
              <a:t>Personer</a:t>
            </a:r>
            <a:r>
              <a:rPr dirty="0"/>
              <a:t> med </a:t>
            </a:r>
            <a:r>
              <a:rPr dirty="0" err="1"/>
              <a:t>missbruks</a:t>
            </a:r>
            <a:r>
              <a:rPr dirty="0"/>
              <a:t>- </a:t>
            </a:r>
            <a:r>
              <a:rPr dirty="0" err="1"/>
              <a:t>och</a:t>
            </a:r>
            <a:r>
              <a:rPr dirty="0"/>
              <a:t> </a:t>
            </a:r>
            <a:r>
              <a:rPr dirty="0" err="1"/>
              <a:t>beroendeproblem</a:t>
            </a:r>
            <a:endParaRPr dirty="0"/>
          </a:p>
          <a:p>
            <a:pPr>
              <a:spcBef>
                <a:spcPts val="1500"/>
              </a:spcBef>
              <a:buFont typeface="Arial"/>
              <a:buChar char="•"/>
            </a:pPr>
            <a:r>
              <a:rPr dirty="0" err="1"/>
              <a:t>Personer</a:t>
            </a:r>
            <a:r>
              <a:rPr dirty="0"/>
              <a:t> med </a:t>
            </a:r>
            <a:r>
              <a:rPr dirty="0" err="1"/>
              <a:t>psykiska</a:t>
            </a:r>
            <a:r>
              <a:rPr dirty="0"/>
              <a:t> </a:t>
            </a:r>
            <a:r>
              <a:rPr dirty="0" err="1"/>
              <a:t>funktionsnedsättningar</a:t>
            </a:r>
            <a:endParaRPr dirty="0"/>
          </a:p>
          <a:p>
            <a:pPr>
              <a:spcBef>
                <a:spcPts val="1500"/>
              </a:spcBef>
              <a:buFont typeface="Arial"/>
              <a:buChar char="•"/>
            </a:pPr>
            <a:r>
              <a:rPr dirty="0" err="1"/>
              <a:t>Personer</a:t>
            </a:r>
            <a:r>
              <a:rPr dirty="0"/>
              <a:t> </a:t>
            </a:r>
            <a:r>
              <a:rPr dirty="0" err="1"/>
              <a:t>som</a:t>
            </a:r>
            <a:r>
              <a:rPr dirty="0"/>
              <a:t> </a:t>
            </a:r>
            <a:r>
              <a:rPr dirty="0" err="1"/>
              <a:t>är</a:t>
            </a:r>
            <a:r>
              <a:rPr dirty="0"/>
              <a:t> </a:t>
            </a:r>
            <a:r>
              <a:rPr dirty="0" err="1"/>
              <a:t>utsatta</a:t>
            </a:r>
            <a:r>
              <a:rPr dirty="0"/>
              <a:t> </a:t>
            </a:r>
            <a:r>
              <a:rPr dirty="0" err="1"/>
              <a:t>för</a:t>
            </a:r>
            <a:r>
              <a:rPr dirty="0"/>
              <a:t> </a:t>
            </a:r>
            <a:r>
              <a:rPr dirty="0" err="1"/>
              <a:t>våld</a:t>
            </a:r>
            <a:r>
              <a:rPr dirty="0"/>
              <a:t> i </a:t>
            </a:r>
            <a:r>
              <a:rPr dirty="0" err="1"/>
              <a:t>nära</a:t>
            </a:r>
            <a:r>
              <a:rPr dirty="0"/>
              <a:t> </a:t>
            </a:r>
            <a:r>
              <a:rPr dirty="0" err="1"/>
              <a:t>relationer</a:t>
            </a:r>
            <a:r>
              <a:rPr dirty="0"/>
              <a:t> </a:t>
            </a:r>
          </a:p>
        </p:txBody>
      </p:sp>
      <p:sp>
        <p:nvSpPr>
          <p:cNvPr id="320" name="Line"/>
          <p:cNvSpPr/>
          <p:nvPr/>
        </p:nvSpPr>
        <p:spPr>
          <a:xfrm>
            <a:off x="719720" y="6426200"/>
            <a:ext cx="10752560" cy="0"/>
          </a:xfrm>
          <a:prstGeom prst="line">
            <a:avLst/>
          </a:prstGeom>
          <a:ln w="6350">
            <a:solidFill>
              <a:srgbClr val="B7A715"/>
            </a:solidFill>
            <a:miter/>
          </a:ln>
        </p:spPr>
        <p:txBody>
          <a:bodyPr lIns="45719" rIns="45719"/>
          <a:lstStyle/>
          <a:p>
            <a:endParaRPr/>
          </a:p>
        </p:txBody>
      </p:sp>
      <p:sp>
        <p:nvSpPr>
          <p:cNvPr id="8" name="textruta 9">
            <a:extLst>
              <a:ext uri="{FF2B5EF4-FFF2-40B4-BE49-F238E27FC236}">
                <a16:creationId xmlns:a16="http://schemas.microsoft.com/office/drawing/2014/main" id="{0BB0063E-6085-4A83-A0B9-B29C8267E0FB}"/>
              </a:ext>
            </a:extLst>
          </p:cNvPr>
          <p:cNvSpPr txBox="1"/>
          <p:nvPr/>
        </p:nvSpPr>
        <p:spPr>
          <a:xfrm>
            <a:off x="338710" y="6170068"/>
            <a:ext cx="3096001" cy="226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000"/>
            </a:lvl1pPr>
          </a:lstStyle>
          <a:p>
            <a:r>
              <a:rPr dirty="0" err="1"/>
              <a:t>Källa</a:t>
            </a:r>
            <a:r>
              <a:rPr dirty="0"/>
              <a:t>: </a:t>
            </a:r>
            <a:r>
              <a:rPr dirty="0" err="1"/>
              <a:t>Myndigheten</a:t>
            </a:r>
            <a:r>
              <a:rPr dirty="0"/>
              <a:t> </a:t>
            </a:r>
            <a:r>
              <a:rPr dirty="0" err="1"/>
              <a:t>för</a:t>
            </a:r>
            <a:r>
              <a:rPr dirty="0"/>
              <a:t> </a:t>
            </a:r>
            <a:r>
              <a:rPr dirty="0" err="1"/>
              <a:t>vårdanalys</a:t>
            </a:r>
            <a:r>
              <a:rPr dirty="0"/>
              <a:t>,(PM 2016:1)</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Picture 2" descr="Picture 2"/>
          <p:cNvPicPr>
            <a:picLocks noChangeAspect="1"/>
          </p:cNvPicPr>
          <p:nvPr/>
        </p:nvPicPr>
        <p:blipFill>
          <a:blip r:embed="rId3">
            <a:extLst/>
          </a:blip>
          <a:stretch>
            <a:fillRect/>
          </a:stretch>
        </p:blipFill>
        <p:spPr>
          <a:xfrm>
            <a:off x="2090496" y="1976907"/>
            <a:ext cx="7807808" cy="3945371"/>
          </a:xfrm>
          <a:prstGeom prst="rect">
            <a:avLst/>
          </a:prstGeom>
          <a:ln w="12700">
            <a:miter lim="400000"/>
          </a:ln>
        </p:spPr>
      </p:pic>
      <p:sp>
        <p:nvSpPr>
          <p:cNvPr id="340" name="Rektangel 1"/>
          <p:cNvSpPr txBox="1"/>
          <p:nvPr/>
        </p:nvSpPr>
        <p:spPr>
          <a:xfrm>
            <a:off x="3964640" y="829838"/>
            <a:ext cx="4262720"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a:pPr>
            <a:r>
              <a:rPr>
                <a:uFill>
                  <a:solidFill>
                    <a:srgbClr val="0563C1"/>
                  </a:solidFill>
                </a:uFill>
                <a:hlinkClick r:id="rId4"/>
              </a:rPr>
              <a:t>SIP på 3 minuter </a:t>
            </a:r>
          </a:p>
        </p:txBody>
      </p:sp>
      <p:sp>
        <p:nvSpPr>
          <p:cNvPr id="341" name="Line"/>
          <p:cNvSpPr/>
          <p:nvPr/>
        </p:nvSpPr>
        <p:spPr>
          <a:xfrm>
            <a:off x="719720" y="6426200"/>
            <a:ext cx="10752560" cy="0"/>
          </a:xfrm>
          <a:prstGeom prst="line">
            <a:avLst/>
          </a:prstGeom>
          <a:ln w="6350">
            <a:solidFill>
              <a:srgbClr val="B7A715"/>
            </a:solidFill>
            <a:miter/>
          </a:ln>
        </p:spPr>
        <p:txBody>
          <a:bodyPr lIns="45719" rIns="45719"/>
          <a:lstStyle/>
          <a:p>
            <a:endParaRPr/>
          </a:p>
        </p:txBody>
      </p:sp>
    </p:spTree>
    <p:extLst>
      <p:ext uri="{BB962C8B-B14F-4D97-AF65-F5344CB8AC3E}">
        <p14:creationId xmlns:p14="http://schemas.microsoft.com/office/powerpoint/2010/main" val="1336703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87FC38-AD3C-454E-92FD-290E2A82AB9E}"/>
              </a:ext>
            </a:extLst>
          </p:cNvPr>
          <p:cNvGraphicFramePr>
            <a:graphicFrameLocks noChangeAspect="1"/>
          </p:cNvGraphicFramePr>
          <p:nvPr>
            <p:custDataLst>
              <p:tags r:id="rId2"/>
            </p:custDataLst>
            <p:extLst>
              <p:ext uri="{D42A27DB-BD31-4B8C-83A1-F6EECF244321}">
                <p14:modId xmlns:p14="http://schemas.microsoft.com/office/powerpoint/2010/main" val="3836956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8987FC38-AD3C-454E-92FD-290E2A82AB9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0" name="Rubrik 1"/>
          <p:cNvSpPr txBox="1">
            <a:spLocks noGrp="1"/>
          </p:cNvSpPr>
          <p:nvPr>
            <p:ph type="title"/>
          </p:nvPr>
        </p:nvSpPr>
        <p:spPr>
          <a:xfrm>
            <a:off x="644070" y="581544"/>
            <a:ext cx="9762673" cy="1231392"/>
          </a:xfrm>
          <a:prstGeom prst="rect">
            <a:avLst/>
          </a:prstGeom>
        </p:spPr>
        <p:txBody>
          <a:bodyPr>
            <a:normAutofit fontScale="90000"/>
          </a:bodyPr>
          <a:lstStyle>
            <a:lvl1pPr>
              <a:defRPr>
                <a:solidFill>
                  <a:schemeClr val="accent6">
                    <a:lumOff val="-7686"/>
                  </a:schemeClr>
                </a:solidFill>
              </a:defRPr>
            </a:lvl1pPr>
          </a:lstStyle>
          <a:p>
            <a:r>
              <a:rPr lang="sv-SE" dirty="0"/>
              <a:t>Äldres behov möts av ett komplext system</a:t>
            </a:r>
            <a:endParaRPr dirty="0"/>
          </a:p>
        </p:txBody>
      </p:sp>
      <p:pic>
        <p:nvPicPr>
          <p:cNvPr id="3" name="Picture 2">
            <a:extLst>
              <a:ext uri="{FF2B5EF4-FFF2-40B4-BE49-F238E27FC236}">
                <a16:creationId xmlns:a16="http://schemas.microsoft.com/office/drawing/2014/main" id="{9F0B0365-301C-441B-A2F9-11851CA99045}"/>
              </a:ext>
            </a:extLst>
          </p:cNvPr>
          <p:cNvPicPr>
            <a:picLocks noChangeAspect="1"/>
          </p:cNvPicPr>
          <p:nvPr/>
        </p:nvPicPr>
        <p:blipFill>
          <a:blip r:embed="rId7"/>
          <a:stretch>
            <a:fillRect/>
          </a:stretch>
        </p:blipFill>
        <p:spPr>
          <a:xfrm>
            <a:off x="2414833" y="1812936"/>
            <a:ext cx="7552972" cy="4786630"/>
          </a:xfrm>
          <a:prstGeom prst="rect">
            <a:avLst/>
          </a:prstGeom>
          <a:effectLst>
            <a:outerShdw blurRad="50800" dist="38100" dir="2700000" algn="tl" rotWithShape="0">
              <a:prstClr val="black">
                <a:alpha val="40000"/>
              </a:prst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A3281F-1E64-43A4-B0AF-A82278D81631}"/>
              </a:ext>
            </a:extLst>
          </p:cNvPr>
          <p:cNvGraphicFramePr>
            <a:graphicFrameLocks noChangeAspect="1"/>
          </p:cNvGraphicFramePr>
          <p:nvPr>
            <p:custDataLst>
              <p:tags r:id="rId2"/>
            </p:custDataLst>
            <p:extLst>
              <p:ext uri="{D42A27DB-BD31-4B8C-83A1-F6EECF244321}">
                <p14:modId xmlns:p14="http://schemas.microsoft.com/office/powerpoint/2010/main" val="3296646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D8A3281F-1E64-43A4-B0AF-A82278D816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4" name="Rubrik 1"/>
          <p:cNvSpPr txBox="1">
            <a:spLocks noGrp="1"/>
          </p:cNvSpPr>
          <p:nvPr>
            <p:ph type="title"/>
          </p:nvPr>
        </p:nvSpPr>
        <p:spPr>
          <a:xfrm>
            <a:off x="664232" y="747602"/>
            <a:ext cx="9609827" cy="1231393"/>
          </a:xfrm>
          <a:prstGeom prst="rect">
            <a:avLst/>
          </a:prstGeom>
        </p:spPr>
        <p:txBody>
          <a:bodyPr/>
          <a:lstStyle>
            <a:lvl1pPr>
              <a:defRPr>
                <a:solidFill>
                  <a:schemeClr val="accent6">
                    <a:lumOff val="-7686"/>
                  </a:schemeClr>
                </a:solidFill>
              </a:defRPr>
            </a:lvl1pPr>
          </a:lstStyle>
          <a:p>
            <a:r>
              <a:rPr lang="sv-SE" dirty="0"/>
              <a:t>Varför behövs SIP</a:t>
            </a:r>
            <a:r>
              <a:rPr dirty="0"/>
              <a:t>?</a:t>
            </a:r>
          </a:p>
        </p:txBody>
      </p:sp>
      <p:sp>
        <p:nvSpPr>
          <p:cNvPr id="325" name="Platshållare för innehåll 2"/>
          <p:cNvSpPr txBox="1">
            <a:spLocks noGrp="1"/>
          </p:cNvSpPr>
          <p:nvPr>
            <p:ph type="body" idx="1"/>
          </p:nvPr>
        </p:nvSpPr>
        <p:spPr>
          <a:xfrm>
            <a:off x="664232" y="1607044"/>
            <a:ext cx="10543128" cy="4503354"/>
          </a:xfrm>
          <a:prstGeom prst="rect">
            <a:avLst/>
          </a:prstGeom>
        </p:spPr>
        <p:txBody>
          <a:bodyPr>
            <a:normAutofit/>
          </a:bodyPr>
          <a:lstStyle/>
          <a:p>
            <a:pPr marL="30163" indent="0">
              <a:lnSpc>
                <a:spcPct val="120000"/>
              </a:lnSpc>
              <a:spcBef>
                <a:spcPts val="1500"/>
              </a:spcBef>
              <a:buNone/>
            </a:pPr>
            <a:r>
              <a:rPr lang="sv-SE" b="1" dirty="0"/>
              <a:t>Idag…</a:t>
            </a:r>
          </a:p>
          <a:p>
            <a:pPr marL="30163" indent="0">
              <a:lnSpc>
                <a:spcPct val="120000"/>
              </a:lnSpc>
              <a:spcBef>
                <a:spcPts val="1500"/>
              </a:spcBef>
              <a:buNone/>
            </a:pPr>
            <a:r>
              <a:rPr lang="sv-SE" b="1" dirty="0"/>
              <a:t>…</a:t>
            </a:r>
            <a:r>
              <a:rPr lang="sv-SE" sz="2000" b="1" dirty="0"/>
              <a:t>får äldre ofta själva vara projektledare </a:t>
            </a:r>
            <a:r>
              <a:rPr lang="sv-SE" sz="2000" dirty="0"/>
              <a:t>för</a:t>
            </a:r>
            <a:r>
              <a:rPr lang="sv-SE" sz="2000" b="1" dirty="0"/>
              <a:t> </a:t>
            </a:r>
            <a:r>
              <a:rPr lang="sv-SE" sz="2000" dirty="0"/>
              <a:t>sin</a:t>
            </a:r>
            <a:r>
              <a:rPr lang="sv-SE" sz="2000" b="1" dirty="0"/>
              <a:t> </a:t>
            </a:r>
            <a:r>
              <a:rPr lang="sv-SE" sz="2000" dirty="0"/>
              <a:t>vård och omsorg</a:t>
            </a:r>
            <a:endParaRPr sz="2000" dirty="0"/>
          </a:p>
          <a:p>
            <a:pPr marL="30163" indent="0">
              <a:lnSpc>
                <a:spcPct val="120000"/>
              </a:lnSpc>
              <a:spcBef>
                <a:spcPts val="1500"/>
              </a:spcBef>
              <a:buNone/>
            </a:pPr>
            <a:r>
              <a:rPr lang="sv-SE" sz="2000" b="1" dirty="0"/>
              <a:t>…uppstår förvirring och otrygghet när o</a:t>
            </a:r>
            <a:r>
              <a:rPr sz="2000" b="1" dirty="0" err="1"/>
              <a:t>lika</a:t>
            </a:r>
            <a:r>
              <a:rPr sz="2000" b="1" dirty="0"/>
              <a:t> </a:t>
            </a:r>
            <a:r>
              <a:rPr sz="2000" b="1" dirty="0" err="1"/>
              <a:t>råd</a:t>
            </a:r>
            <a:r>
              <a:rPr sz="2000" b="1" dirty="0"/>
              <a:t> </a:t>
            </a:r>
            <a:r>
              <a:rPr sz="2000" b="1" dirty="0" err="1"/>
              <a:t>ges</a:t>
            </a:r>
            <a:r>
              <a:rPr sz="2000" b="1" dirty="0"/>
              <a:t> </a:t>
            </a:r>
            <a:r>
              <a:rPr sz="2000" b="1" dirty="0" err="1"/>
              <a:t>från</a:t>
            </a:r>
            <a:r>
              <a:rPr sz="2000" b="1" dirty="0"/>
              <a:t> </a:t>
            </a:r>
            <a:r>
              <a:rPr sz="2000" b="1" dirty="0" err="1"/>
              <a:t>olika</a:t>
            </a:r>
            <a:r>
              <a:rPr sz="2000" b="1" dirty="0"/>
              <a:t> </a:t>
            </a:r>
            <a:r>
              <a:rPr sz="2000" b="1" dirty="0" err="1"/>
              <a:t>personer</a:t>
            </a:r>
            <a:r>
              <a:rPr sz="2000" dirty="0"/>
              <a:t> </a:t>
            </a:r>
            <a:r>
              <a:rPr lang="sv-SE" sz="2000" dirty="0"/>
              <a:t>och</a:t>
            </a:r>
            <a:r>
              <a:rPr sz="2000" dirty="0"/>
              <a:t> </a:t>
            </a:r>
            <a:r>
              <a:rPr sz="2000" dirty="0" err="1"/>
              <a:t>ingen</a:t>
            </a:r>
            <a:r>
              <a:rPr sz="2000" dirty="0"/>
              <a:t> har </a:t>
            </a:r>
            <a:r>
              <a:rPr sz="2000" dirty="0" err="1"/>
              <a:t>en</a:t>
            </a:r>
            <a:r>
              <a:rPr sz="2000" dirty="0"/>
              <a:t> </a:t>
            </a:r>
            <a:r>
              <a:rPr sz="2000" dirty="0" err="1"/>
              <a:t>samlad</a:t>
            </a:r>
            <a:r>
              <a:rPr sz="2000" dirty="0"/>
              <a:t> </a:t>
            </a:r>
            <a:r>
              <a:rPr sz="2000" dirty="0" err="1"/>
              <a:t>bild</a:t>
            </a:r>
            <a:r>
              <a:rPr sz="2000" dirty="0"/>
              <a:t> av </a:t>
            </a:r>
            <a:r>
              <a:rPr sz="2000" dirty="0" err="1"/>
              <a:t>personens</a:t>
            </a:r>
            <a:r>
              <a:rPr sz="2000" dirty="0"/>
              <a:t> </a:t>
            </a:r>
            <a:r>
              <a:rPr sz="2000" dirty="0" err="1"/>
              <a:t>behov</a:t>
            </a:r>
            <a:endParaRPr lang="sv-SE" sz="2000" dirty="0"/>
          </a:p>
          <a:p>
            <a:pPr marL="30163" indent="0">
              <a:lnSpc>
                <a:spcPct val="120000"/>
              </a:lnSpc>
              <a:spcBef>
                <a:spcPts val="1500"/>
              </a:spcBef>
              <a:buNone/>
            </a:pPr>
            <a:r>
              <a:rPr lang="sv-SE" sz="2000" b="1" dirty="0"/>
              <a:t>...får anhöriga ofta bära ett tungt lass </a:t>
            </a:r>
            <a:r>
              <a:rPr lang="sv-SE" sz="2000" dirty="0"/>
              <a:t>för att koordinera sin närståendes vård och omsorg</a:t>
            </a:r>
          </a:p>
          <a:p>
            <a:pPr marL="30163" indent="0">
              <a:lnSpc>
                <a:spcPct val="120000"/>
              </a:lnSpc>
              <a:spcBef>
                <a:spcPts val="1500"/>
              </a:spcBef>
              <a:buNone/>
            </a:pPr>
            <a:r>
              <a:rPr lang="sv-SE" sz="2000" b="1" dirty="0"/>
              <a:t>…får den äldre ofta</a:t>
            </a:r>
            <a:r>
              <a:rPr sz="2000" b="1" dirty="0"/>
              <a:t> </a:t>
            </a:r>
            <a:r>
              <a:rPr sz="2000" b="1" dirty="0" err="1"/>
              <a:t>upprepa</a:t>
            </a:r>
            <a:r>
              <a:rPr sz="2000" b="1" dirty="0"/>
              <a:t> sin </a:t>
            </a:r>
            <a:r>
              <a:rPr sz="2000" b="1" dirty="0" err="1"/>
              <a:t>medicinska</a:t>
            </a:r>
            <a:r>
              <a:rPr sz="2000" b="1" dirty="0"/>
              <a:t> </a:t>
            </a:r>
            <a:r>
              <a:rPr sz="2000" b="1" dirty="0" err="1"/>
              <a:t>historia</a:t>
            </a:r>
            <a:r>
              <a:rPr sz="2000" b="1" dirty="0"/>
              <a:t> </a:t>
            </a:r>
            <a:r>
              <a:rPr sz="2000" dirty="0" err="1"/>
              <a:t>vilket</a:t>
            </a:r>
            <a:r>
              <a:rPr sz="2000" dirty="0"/>
              <a:t> </a:t>
            </a:r>
            <a:r>
              <a:rPr sz="2000" dirty="0" err="1"/>
              <a:t>leder</a:t>
            </a:r>
            <a:r>
              <a:rPr sz="2000" dirty="0"/>
              <a:t> till</a:t>
            </a:r>
            <a:r>
              <a:rPr lang="sv-SE" sz="2000" dirty="0"/>
              <a:t> frustration</a:t>
            </a:r>
            <a:r>
              <a:rPr sz="2000" dirty="0"/>
              <a:t> </a:t>
            </a:r>
            <a:r>
              <a:rPr sz="2000" dirty="0" err="1"/>
              <a:t>ineffektivt</a:t>
            </a:r>
            <a:r>
              <a:rPr sz="2000" dirty="0"/>
              <a:t> </a:t>
            </a:r>
            <a:r>
              <a:rPr sz="2000" dirty="0" err="1"/>
              <a:t>resursutnyttjande</a:t>
            </a:r>
            <a:r>
              <a:rPr lang="sv-SE" sz="2000" dirty="0"/>
              <a:t> </a:t>
            </a:r>
          </a:p>
          <a:p>
            <a:pPr marL="30163" indent="0">
              <a:lnSpc>
                <a:spcPct val="120000"/>
              </a:lnSpc>
              <a:spcBef>
                <a:spcPts val="1500"/>
              </a:spcBef>
              <a:buNone/>
            </a:pPr>
            <a:r>
              <a:rPr lang="sv-SE" sz="2000" dirty="0"/>
              <a:t>…</a:t>
            </a:r>
            <a:r>
              <a:rPr lang="sv-SE" sz="2000" b="1" dirty="0"/>
              <a:t>riskerar den äldres egna behov och prioriteringar förbises </a:t>
            </a:r>
            <a:endParaRPr sz="2000" dirty="0"/>
          </a:p>
        </p:txBody>
      </p:sp>
      <p:sp>
        <p:nvSpPr>
          <p:cNvPr id="326" name="Line"/>
          <p:cNvSpPr/>
          <p:nvPr/>
        </p:nvSpPr>
        <p:spPr>
          <a:xfrm>
            <a:off x="719720" y="6426200"/>
            <a:ext cx="10752560" cy="0"/>
          </a:xfrm>
          <a:prstGeom prst="line">
            <a:avLst/>
          </a:prstGeom>
          <a:ln w="6350">
            <a:solidFill>
              <a:srgbClr val="B7A715"/>
            </a:solidFill>
            <a:miter/>
          </a:ln>
        </p:spPr>
        <p:txBody>
          <a:bodyPr lIns="45719" rIns="45719"/>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9E6F66-90BC-4CDA-995D-AABCB6CC850B}"/>
              </a:ext>
            </a:extLst>
          </p:cNvPr>
          <p:cNvGraphicFramePr>
            <a:graphicFrameLocks noChangeAspect="1"/>
          </p:cNvGraphicFramePr>
          <p:nvPr>
            <p:custDataLst>
              <p:tags r:id="rId2"/>
            </p:custDataLst>
            <p:extLst>
              <p:ext uri="{D42A27DB-BD31-4B8C-83A1-F6EECF244321}">
                <p14:modId xmlns:p14="http://schemas.microsoft.com/office/powerpoint/2010/main" val="774416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679E6F66-90BC-4CDA-995D-AABCB6CC85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4" name="Rubrik 1"/>
          <p:cNvSpPr txBox="1">
            <a:spLocks noGrp="1"/>
          </p:cNvSpPr>
          <p:nvPr>
            <p:ph type="title"/>
          </p:nvPr>
        </p:nvSpPr>
        <p:spPr>
          <a:xfrm>
            <a:off x="664232" y="747602"/>
            <a:ext cx="9609827" cy="1231393"/>
          </a:xfrm>
          <a:prstGeom prst="rect">
            <a:avLst/>
          </a:prstGeom>
        </p:spPr>
        <p:txBody>
          <a:bodyPr>
            <a:normAutofit fontScale="90000"/>
          </a:bodyPr>
          <a:lstStyle>
            <a:lvl1pPr>
              <a:defRPr>
                <a:solidFill>
                  <a:schemeClr val="accent6">
                    <a:lumOff val="-7686"/>
                  </a:schemeClr>
                </a:solidFill>
              </a:defRPr>
            </a:lvl1pPr>
          </a:lstStyle>
          <a:p>
            <a:r>
              <a:rPr lang="sv-SE" dirty="0"/>
              <a:t>SIP ökar individens trygghet och inflytande</a:t>
            </a:r>
            <a:endParaRPr dirty="0"/>
          </a:p>
        </p:txBody>
      </p:sp>
      <p:sp>
        <p:nvSpPr>
          <p:cNvPr id="326" name="Line"/>
          <p:cNvSpPr/>
          <p:nvPr/>
        </p:nvSpPr>
        <p:spPr>
          <a:xfrm>
            <a:off x="719720" y="6426200"/>
            <a:ext cx="10752560" cy="0"/>
          </a:xfrm>
          <a:prstGeom prst="line">
            <a:avLst/>
          </a:prstGeom>
          <a:ln w="6350">
            <a:solidFill>
              <a:srgbClr val="B7A715"/>
            </a:solidFill>
            <a:miter/>
          </a:ln>
        </p:spPr>
        <p:txBody>
          <a:bodyPr lIns="45719" rIns="45719"/>
          <a:lstStyle/>
          <a:p>
            <a:endParaRPr/>
          </a:p>
        </p:txBody>
      </p:sp>
      <p:pic>
        <p:nvPicPr>
          <p:cNvPr id="6" name="Picture 5">
            <a:extLst>
              <a:ext uri="{FF2B5EF4-FFF2-40B4-BE49-F238E27FC236}">
                <a16:creationId xmlns:a16="http://schemas.microsoft.com/office/drawing/2014/main" id="{5B59F95F-9B9A-49A1-9D92-7715F2632DC5}"/>
              </a:ext>
            </a:extLst>
          </p:cNvPr>
          <p:cNvPicPr>
            <a:picLocks noChangeAspect="1"/>
          </p:cNvPicPr>
          <p:nvPr/>
        </p:nvPicPr>
        <p:blipFill>
          <a:blip r:embed="rId7"/>
          <a:stretch>
            <a:fillRect/>
          </a:stretch>
        </p:blipFill>
        <p:spPr>
          <a:xfrm>
            <a:off x="664232" y="2341422"/>
            <a:ext cx="7597358" cy="3768976"/>
          </a:xfrm>
          <a:prstGeom prst="rect">
            <a:avLst/>
          </a:prstGeom>
        </p:spPr>
      </p:pic>
      <p:sp>
        <p:nvSpPr>
          <p:cNvPr id="2" name="TextBox 1">
            <a:extLst>
              <a:ext uri="{FF2B5EF4-FFF2-40B4-BE49-F238E27FC236}">
                <a16:creationId xmlns:a16="http://schemas.microsoft.com/office/drawing/2014/main" id="{D4B9F35F-631A-442C-B239-2744B89BA214}"/>
              </a:ext>
            </a:extLst>
          </p:cNvPr>
          <p:cNvSpPr txBox="1"/>
          <p:nvPr/>
        </p:nvSpPr>
        <p:spPr>
          <a:xfrm>
            <a:off x="8577629" y="3233102"/>
            <a:ext cx="3392859"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sv-SE" sz="2400" dirty="0"/>
              <a:t>SIP är ett verktyg för att skapa en samordnad vård och omsorg där </a:t>
            </a:r>
            <a:r>
              <a:rPr lang="sv-SE" sz="2400" b="1" dirty="0"/>
              <a:t>individens behov står i fokus</a:t>
            </a:r>
            <a:endParaRPr kumimoji="0" lang="sv-SE" sz="2400" b="1" u="none" strike="noStrike" cap="none" spc="0" normalizeH="0" baseline="0" dirty="0">
              <a:ln>
                <a:noFill/>
              </a:ln>
              <a:solidFill>
                <a:srgbClr val="000000"/>
              </a:solidFill>
              <a:effectLst/>
              <a:uFillTx/>
              <a:latin typeface="Arial"/>
              <a:ea typeface="Arial"/>
              <a:cs typeface="Arial"/>
              <a:sym typeface="Arial"/>
            </a:endParaRPr>
          </a:p>
        </p:txBody>
      </p:sp>
      <p:sp>
        <p:nvSpPr>
          <p:cNvPr id="8" name="textruta 9">
            <a:extLst>
              <a:ext uri="{FF2B5EF4-FFF2-40B4-BE49-F238E27FC236}">
                <a16:creationId xmlns:a16="http://schemas.microsoft.com/office/drawing/2014/main" id="{529BC860-79B9-4AF4-AE2A-7F43D3415E7E}"/>
              </a:ext>
            </a:extLst>
          </p:cNvPr>
          <p:cNvSpPr txBox="1"/>
          <p:nvPr/>
        </p:nvSpPr>
        <p:spPr>
          <a:xfrm>
            <a:off x="491110" y="6145188"/>
            <a:ext cx="3096001"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000"/>
            </a:lvl1pPr>
          </a:lstStyle>
          <a:p>
            <a:r>
              <a:rPr lang="sv-SE" dirty="0"/>
              <a:t>Bildkälla</a:t>
            </a:r>
            <a:r>
              <a:rPr dirty="0"/>
              <a:t>: </a:t>
            </a:r>
            <a:r>
              <a:rPr dirty="0" err="1"/>
              <a:t>Myndigheten</a:t>
            </a:r>
            <a:r>
              <a:rPr dirty="0"/>
              <a:t> </a:t>
            </a:r>
            <a:r>
              <a:rPr dirty="0" err="1"/>
              <a:t>för</a:t>
            </a:r>
            <a:r>
              <a:rPr dirty="0"/>
              <a:t> </a:t>
            </a:r>
            <a:r>
              <a:rPr dirty="0" err="1"/>
              <a:t>vårdanalys</a:t>
            </a:r>
            <a:r>
              <a:rPr dirty="0"/>
              <a:t>,(PM 2016:1)</a:t>
            </a:r>
          </a:p>
        </p:txBody>
      </p:sp>
    </p:spTree>
    <p:extLst>
      <p:ext uri="{BB962C8B-B14F-4D97-AF65-F5344CB8AC3E}">
        <p14:creationId xmlns:p14="http://schemas.microsoft.com/office/powerpoint/2010/main" val="3384583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ubrik 1"/>
          <p:cNvSpPr txBox="1">
            <a:spLocks noGrp="1"/>
          </p:cNvSpPr>
          <p:nvPr>
            <p:ph type="title"/>
          </p:nvPr>
        </p:nvSpPr>
        <p:spPr>
          <a:xfrm>
            <a:off x="664232" y="747602"/>
            <a:ext cx="9609827" cy="1231393"/>
          </a:xfrm>
          <a:prstGeom prst="rect">
            <a:avLst/>
          </a:prstGeom>
        </p:spPr>
        <p:txBody>
          <a:bodyPr/>
          <a:lstStyle>
            <a:lvl1pPr>
              <a:defRPr>
                <a:solidFill>
                  <a:schemeClr val="accent6">
                    <a:lumOff val="-7686"/>
                  </a:schemeClr>
                </a:solidFill>
              </a:defRPr>
            </a:lvl1pPr>
          </a:lstStyle>
          <a:p>
            <a:r>
              <a:t>SIP i lagen </a:t>
            </a:r>
          </a:p>
        </p:txBody>
      </p:sp>
      <p:sp>
        <p:nvSpPr>
          <p:cNvPr id="311" name="Platshållare för innehåll 2"/>
          <p:cNvSpPr txBox="1">
            <a:spLocks noGrp="1"/>
          </p:cNvSpPr>
          <p:nvPr>
            <p:ph type="body" sz="half" idx="1"/>
          </p:nvPr>
        </p:nvSpPr>
        <p:spPr>
          <a:xfrm>
            <a:off x="664231" y="2017093"/>
            <a:ext cx="7771005" cy="4127808"/>
          </a:xfrm>
          <a:prstGeom prst="rect">
            <a:avLst/>
          </a:prstGeom>
        </p:spPr>
        <p:txBody>
          <a:bodyPr>
            <a:normAutofit/>
          </a:bodyPr>
          <a:lstStyle/>
          <a:p>
            <a:pPr>
              <a:lnSpc>
                <a:spcPct val="120000"/>
              </a:lnSpc>
              <a:spcBef>
                <a:spcPts val="2000"/>
              </a:spcBef>
              <a:buFont typeface="Arial"/>
              <a:buChar char="•"/>
              <a:defRPr sz="2800"/>
            </a:pPr>
            <a:r>
              <a:rPr dirty="0"/>
              <a:t>Sedan 2010 </a:t>
            </a:r>
            <a:r>
              <a:rPr dirty="0" err="1"/>
              <a:t>finns</a:t>
            </a:r>
            <a:r>
              <a:rPr dirty="0"/>
              <a:t> SIP med i </a:t>
            </a:r>
            <a:r>
              <a:rPr dirty="0" err="1"/>
              <a:t>både</a:t>
            </a:r>
            <a:r>
              <a:rPr dirty="0"/>
              <a:t> </a:t>
            </a:r>
            <a:r>
              <a:rPr dirty="0" err="1"/>
              <a:t>Hälso</a:t>
            </a:r>
            <a:r>
              <a:rPr dirty="0"/>
              <a:t>- </a:t>
            </a:r>
            <a:r>
              <a:rPr dirty="0" err="1"/>
              <a:t>och</a:t>
            </a:r>
            <a:r>
              <a:rPr dirty="0"/>
              <a:t> </a:t>
            </a:r>
            <a:r>
              <a:rPr dirty="0" err="1"/>
              <a:t>sjukvårdslagen</a:t>
            </a:r>
            <a:r>
              <a:rPr dirty="0"/>
              <a:t> </a:t>
            </a:r>
            <a:r>
              <a:rPr dirty="0" err="1"/>
              <a:t>och</a:t>
            </a:r>
            <a:r>
              <a:rPr dirty="0"/>
              <a:t> i </a:t>
            </a:r>
            <a:r>
              <a:rPr dirty="0" err="1"/>
              <a:t>Socialtjänstlagen</a:t>
            </a:r>
            <a:r>
              <a:rPr dirty="0"/>
              <a:t> i </a:t>
            </a:r>
            <a:r>
              <a:rPr lang="sv-SE" dirty="0"/>
              <a:t>likadana</a:t>
            </a:r>
            <a:r>
              <a:rPr dirty="0"/>
              <a:t> </a:t>
            </a:r>
            <a:r>
              <a:rPr dirty="0" err="1"/>
              <a:t>paragrafer</a:t>
            </a:r>
            <a:r>
              <a:rPr dirty="0"/>
              <a:t>.</a:t>
            </a:r>
          </a:p>
          <a:p>
            <a:pPr>
              <a:lnSpc>
                <a:spcPct val="120000"/>
              </a:lnSpc>
              <a:spcBef>
                <a:spcPts val="2000"/>
              </a:spcBef>
              <a:buFont typeface="Arial"/>
              <a:buChar char="•"/>
              <a:defRPr sz="2800"/>
            </a:pPr>
            <a:r>
              <a:rPr dirty="0"/>
              <a:t>2018 </a:t>
            </a:r>
            <a:r>
              <a:rPr dirty="0" err="1"/>
              <a:t>blev</a:t>
            </a:r>
            <a:r>
              <a:rPr dirty="0"/>
              <a:t> SIP </a:t>
            </a:r>
            <a:r>
              <a:rPr dirty="0" err="1"/>
              <a:t>också</a:t>
            </a:r>
            <a:r>
              <a:rPr dirty="0"/>
              <a:t> </a:t>
            </a:r>
            <a:r>
              <a:rPr dirty="0" err="1"/>
              <a:t>en</a:t>
            </a:r>
            <a:r>
              <a:rPr dirty="0"/>
              <a:t> </a:t>
            </a:r>
            <a:r>
              <a:rPr dirty="0" err="1"/>
              <a:t>viktig</a:t>
            </a:r>
            <a:r>
              <a:rPr dirty="0"/>
              <a:t> del i </a:t>
            </a:r>
            <a:r>
              <a:rPr dirty="0" err="1"/>
              <a:t>lagen</a:t>
            </a:r>
            <a:r>
              <a:rPr dirty="0"/>
              <a:t> om </a:t>
            </a:r>
            <a:r>
              <a:rPr dirty="0" err="1"/>
              <a:t>samverkan</a:t>
            </a:r>
            <a:r>
              <a:rPr dirty="0"/>
              <a:t> vid </a:t>
            </a:r>
            <a:r>
              <a:rPr dirty="0" err="1"/>
              <a:t>utskrivning</a:t>
            </a:r>
            <a:r>
              <a:rPr dirty="0"/>
              <a:t> </a:t>
            </a:r>
            <a:r>
              <a:rPr dirty="0" err="1"/>
              <a:t>från</a:t>
            </a:r>
            <a:r>
              <a:rPr dirty="0"/>
              <a:t> </a:t>
            </a:r>
            <a:r>
              <a:rPr dirty="0" err="1"/>
              <a:t>sluten</a:t>
            </a:r>
            <a:r>
              <a:rPr dirty="0"/>
              <a:t> </a:t>
            </a:r>
            <a:r>
              <a:rPr dirty="0" err="1"/>
              <a:t>hälso-och</a:t>
            </a:r>
            <a:r>
              <a:rPr dirty="0"/>
              <a:t> </a:t>
            </a:r>
            <a:r>
              <a:rPr dirty="0" err="1"/>
              <a:t>sjukvård</a:t>
            </a:r>
            <a:endParaRPr lang="sv-SE" dirty="0"/>
          </a:p>
        </p:txBody>
      </p:sp>
      <p:sp>
        <p:nvSpPr>
          <p:cNvPr id="312" name="Line"/>
          <p:cNvSpPr/>
          <p:nvPr/>
        </p:nvSpPr>
        <p:spPr>
          <a:xfrm>
            <a:off x="719720" y="6426200"/>
            <a:ext cx="10752560" cy="0"/>
          </a:xfrm>
          <a:prstGeom prst="line">
            <a:avLst/>
          </a:prstGeom>
          <a:ln w="6350">
            <a:solidFill>
              <a:srgbClr val="B7A715"/>
            </a:solidFill>
            <a:miter/>
          </a:ln>
        </p:spPr>
        <p:txBody>
          <a:bodyPr lIns="45719" rIns="45719"/>
          <a:lstStyle/>
          <a:p>
            <a:endParaRPr/>
          </a:p>
        </p:txBody>
      </p:sp>
      <p:sp>
        <p:nvSpPr>
          <p:cNvPr id="3" name="Rectangle 2">
            <a:extLst>
              <a:ext uri="{FF2B5EF4-FFF2-40B4-BE49-F238E27FC236}">
                <a16:creationId xmlns:a16="http://schemas.microsoft.com/office/drawing/2014/main" id="{4C8F622D-2473-4EBA-97A2-C82C31A458F2}"/>
              </a:ext>
            </a:extLst>
          </p:cNvPr>
          <p:cNvSpPr/>
          <p:nvPr/>
        </p:nvSpPr>
        <p:spPr>
          <a:xfrm>
            <a:off x="8781987" y="-10597"/>
            <a:ext cx="2984144" cy="6509474"/>
          </a:xfrm>
          <a:prstGeom prst="rect">
            <a:avLst/>
          </a:prstGeom>
          <a:noFill/>
        </p:spPr>
        <p:txBody>
          <a:bodyPr wrap="square" lIns="91440" tIns="45720" rIns="91440" bIns="45720">
            <a:spAutoFit/>
          </a:bodyPr>
          <a:lstStyle/>
          <a:p>
            <a:pPr algn="ctr"/>
            <a:r>
              <a:rPr lang="en-US" sz="41700" dirty="0">
                <a:ln w="0"/>
                <a:solidFill>
                  <a:srgbClr val="1A709C"/>
                </a:solidFill>
                <a:effectLst>
                  <a:outerShdw blurRad="50800" dist="38100" dir="2700000" algn="tl" rotWithShape="0">
                    <a:prstClr val="black">
                      <a:alpha val="40000"/>
                    </a:prstClr>
                  </a:outerShdw>
                </a:effectLst>
                <a:latin typeface="Bookman Old Style" panose="02050604050505020204" pitchFamily="18" charset="0"/>
              </a:rP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BB55A5-BB23-48C2-8908-36C74E07E0CF}"/>
              </a:ext>
            </a:extLst>
          </p:cNvPr>
          <p:cNvSpPr/>
          <p:nvPr/>
        </p:nvSpPr>
        <p:spPr>
          <a:xfrm>
            <a:off x="664233" y="2256258"/>
            <a:ext cx="10037489" cy="3736052"/>
          </a:xfrm>
          <a:prstGeom prst="rect">
            <a:avLst/>
          </a:prstGeom>
          <a:solidFill>
            <a:srgbClr val="F2F2F2"/>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3" name="Title 1">
            <a:extLst>
              <a:ext uri="{FF2B5EF4-FFF2-40B4-BE49-F238E27FC236}">
                <a16:creationId xmlns:a16="http://schemas.microsoft.com/office/drawing/2014/main" id="{DE43CC0A-6F6A-47F9-817B-76FFB1804264}"/>
              </a:ext>
            </a:extLst>
          </p:cNvPr>
          <p:cNvSpPr txBox="1">
            <a:spLocks/>
          </p:cNvSpPr>
          <p:nvPr/>
        </p:nvSpPr>
        <p:spPr>
          <a:xfrm>
            <a:off x="664233" y="684102"/>
            <a:ext cx="10613367" cy="1231393"/>
          </a:xfrm>
          <a:prstGeom prst="rect">
            <a:avLst/>
          </a:prstGeom>
        </p:spPr>
        <p:txBody>
          <a:bodyPr>
            <a:normAutofit fontScale="97500"/>
          </a:bodyPr>
          <a:lstStyle>
            <a:lvl1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5000"/>
              </a:lnSpc>
              <a:spcBef>
                <a:spcPts val="0"/>
              </a:spcBef>
              <a:spcAft>
                <a:spcPts val="0"/>
              </a:spcAft>
              <a:buClrTx/>
              <a:buSzTx/>
              <a:buFontTx/>
              <a:buNone/>
              <a:tabLst/>
              <a:defRPr sz="4400" b="1" i="0" u="none" strike="noStrike" cap="none" spc="0" baseline="0">
                <a:ln>
                  <a:noFill/>
                </a:ln>
                <a:solidFill>
                  <a:srgbClr val="000000"/>
                </a:solidFill>
                <a:uFillTx/>
                <a:latin typeface="Arial"/>
                <a:ea typeface="Arial"/>
                <a:cs typeface="Arial"/>
                <a:sym typeface="Arial"/>
              </a:defRPr>
            </a:lvl9pPr>
          </a:lstStyle>
          <a:p>
            <a:pPr hangingPunct="1">
              <a:defRPr sz="4000"/>
            </a:pPr>
            <a:r>
              <a:rPr lang="sv-SE" sz="4000" dirty="0">
                <a:solidFill>
                  <a:schemeClr val="bg2"/>
                </a:solidFill>
              </a:rPr>
              <a:t>Lagen har funnits sedan 2010 – nu behöver vi se till så att fler äldre får SIP</a:t>
            </a:r>
          </a:p>
        </p:txBody>
      </p:sp>
      <p:sp>
        <p:nvSpPr>
          <p:cNvPr id="4" name="Rectangle 8">
            <a:extLst>
              <a:ext uri="{FF2B5EF4-FFF2-40B4-BE49-F238E27FC236}">
                <a16:creationId xmlns:a16="http://schemas.microsoft.com/office/drawing/2014/main" id="{CFAFD47C-B694-4355-9F7E-965C66693A9A}"/>
              </a:ext>
            </a:extLst>
          </p:cNvPr>
          <p:cNvSpPr txBox="1"/>
          <p:nvPr/>
        </p:nvSpPr>
        <p:spPr>
          <a:xfrm>
            <a:off x="1029942" y="3004364"/>
            <a:ext cx="5755869" cy="2710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0">
              <a:lnSpc>
                <a:spcPct val="120000"/>
              </a:lnSpc>
              <a:spcBef>
                <a:spcPts val="0"/>
              </a:spcBef>
              <a:spcAft>
                <a:spcPts val="0"/>
              </a:spcAft>
              <a:buClrTx/>
              <a:buSzTx/>
              <a:buFontTx/>
              <a:buNone/>
              <a:tabLst/>
              <a:defRPr sz="2200"/>
            </a:pPr>
            <a:r>
              <a:rPr kumimoji="0" sz="2400" b="0" i="0" u="none" strike="noStrike" kern="0" cap="none" spc="0" normalizeH="0" baseline="0" noProof="0" dirty="0" err="1">
                <a:ln>
                  <a:noFill/>
                </a:ln>
                <a:solidFill>
                  <a:srgbClr val="000000"/>
                </a:solidFill>
                <a:effectLst/>
                <a:uLnTx/>
                <a:uFillTx/>
                <a:latin typeface="Arial"/>
                <a:cs typeface="Arial"/>
                <a:sym typeface="Arial"/>
              </a:rPr>
              <a:t>Riksdagen</a:t>
            </a:r>
            <a:r>
              <a:rPr kumimoji="0" sz="2400" b="0" i="0" u="none" strike="noStrike" kern="0" cap="none" spc="0" normalizeH="0" baseline="0" noProof="0" dirty="0">
                <a:ln>
                  <a:noFill/>
                </a:ln>
                <a:solidFill>
                  <a:srgbClr val="000000"/>
                </a:solidFill>
                <a:effectLst/>
                <a:uLnTx/>
                <a:uFillTx/>
                <a:latin typeface="Arial"/>
                <a:cs typeface="Arial"/>
                <a:sym typeface="Arial"/>
              </a:rPr>
              <a:t> har under </a:t>
            </a:r>
            <a:r>
              <a:rPr kumimoji="0" sz="2400" b="0" i="0" u="none" strike="noStrike" kern="0" cap="none" spc="0" normalizeH="0" baseline="0" noProof="0" dirty="0" err="1">
                <a:ln>
                  <a:noFill/>
                </a:ln>
                <a:solidFill>
                  <a:srgbClr val="000000"/>
                </a:solidFill>
                <a:effectLst/>
                <a:uLnTx/>
                <a:uFillTx/>
                <a:latin typeface="Arial"/>
                <a:cs typeface="Arial"/>
                <a:sym typeface="Arial"/>
              </a:rPr>
              <a:t>år</a:t>
            </a:r>
            <a:r>
              <a:rPr kumimoji="0" sz="2400" b="0" i="0" u="none" strike="noStrike" kern="0" cap="none" spc="0" normalizeH="0" baseline="0" noProof="0" dirty="0">
                <a:ln>
                  <a:noFill/>
                </a:ln>
                <a:solidFill>
                  <a:srgbClr val="000000"/>
                </a:solidFill>
                <a:effectLst/>
                <a:uLnTx/>
                <a:uFillTx/>
                <a:latin typeface="Arial"/>
                <a:cs typeface="Arial"/>
                <a:sym typeface="Arial"/>
              </a:rPr>
              <a:t> 2018 </a:t>
            </a:r>
            <a:r>
              <a:rPr kumimoji="0" sz="2400" b="0" i="0" u="none" strike="noStrike" kern="0" cap="none" spc="0" normalizeH="0" baseline="0" noProof="0" dirty="0" err="1">
                <a:ln>
                  <a:noFill/>
                </a:ln>
                <a:solidFill>
                  <a:srgbClr val="000000"/>
                </a:solidFill>
                <a:effectLst/>
                <a:uLnTx/>
                <a:uFillTx/>
                <a:latin typeface="Arial"/>
                <a:cs typeface="Arial"/>
                <a:sym typeface="Arial"/>
              </a:rPr>
              <a:t>presenterat</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en</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utvärdering</a:t>
            </a:r>
            <a:r>
              <a:rPr kumimoji="0" sz="2400" b="0" i="0" u="none" strike="noStrike" kern="0" cap="none" spc="0" normalizeH="0" baseline="0" noProof="0" dirty="0">
                <a:ln>
                  <a:noFill/>
                </a:ln>
                <a:solidFill>
                  <a:srgbClr val="000000"/>
                </a:solidFill>
                <a:effectLst/>
                <a:uLnTx/>
                <a:uFillTx/>
                <a:latin typeface="Arial"/>
                <a:cs typeface="Arial"/>
                <a:sym typeface="Arial"/>
              </a:rPr>
              <a:t> om </a:t>
            </a:r>
            <a:r>
              <a:rPr kumimoji="0" sz="2400" b="0" i="0" u="none" strike="noStrike" kern="0" cap="none" spc="0" normalizeH="0" baseline="0" noProof="0" dirty="0" err="1">
                <a:ln>
                  <a:noFill/>
                </a:ln>
                <a:solidFill>
                  <a:srgbClr val="000000"/>
                </a:solidFill>
                <a:effectLst/>
                <a:uLnTx/>
                <a:uFillTx/>
                <a:latin typeface="Arial"/>
                <a:cs typeface="Arial"/>
                <a:sym typeface="Arial"/>
              </a:rPr>
              <a:t>lagens</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effekter</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och</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konstaterar</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att</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kunskap</a:t>
            </a:r>
            <a:r>
              <a:rPr kumimoji="0" sz="2400" b="0" i="0" u="none" strike="noStrike" kern="0" cap="none" spc="0" normalizeH="0" baseline="0" noProof="0" dirty="0">
                <a:ln>
                  <a:noFill/>
                </a:ln>
                <a:solidFill>
                  <a:srgbClr val="000000"/>
                </a:solidFill>
                <a:effectLst/>
                <a:uLnTx/>
                <a:uFillTx/>
                <a:latin typeface="Arial"/>
                <a:cs typeface="Arial"/>
                <a:sym typeface="Arial"/>
              </a:rPr>
              <a:t> om </a:t>
            </a:r>
            <a:r>
              <a:rPr kumimoji="0" sz="2400" b="0" i="0" u="none" strike="noStrike" kern="0" cap="none" spc="0" normalizeH="0" baseline="0" noProof="0" dirty="0" err="1">
                <a:ln>
                  <a:noFill/>
                </a:ln>
                <a:solidFill>
                  <a:srgbClr val="000000"/>
                </a:solidFill>
                <a:effectLst/>
                <a:uLnTx/>
                <a:uFillTx/>
                <a:latin typeface="Arial"/>
                <a:cs typeface="Arial"/>
                <a:sym typeface="Arial"/>
              </a:rPr>
              <a:t>lagstiftningen</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är</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låg</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inom</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vissa</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0" i="0" u="none" strike="noStrike" kern="0" cap="none" spc="0" normalizeH="0" baseline="0" noProof="0" dirty="0" err="1">
                <a:ln>
                  <a:noFill/>
                </a:ln>
                <a:solidFill>
                  <a:srgbClr val="000000"/>
                </a:solidFill>
                <a:effectLst/>
                <a:uLnTx/>
                <a:uFillTx/>
                <a:latin typeface="Arial"/>
                <a:cs typeface="Arial"/>
                <a:sym typeface="Arial"/>
              </a:rPr>
              <a:t>verksamheter</a:t>
            </a:r>
            <a:r>
              <a:rPr kumimoji="0" sz="2400" b="0" i="0" u="none" strike="noStrike" kern="0" cap="none" spc="0" normalizeH="0" baseline="0" noProof="0" dirty="0">
                <a:ln>
                  <a:noFill/>
                </a:ln>
                <a:solidFill>
                  <a:srgbClr val="000000"/>
                </a:solidFill>
                <a:effectLst/>
                <a:uLnTx/>
                <a:uFillTx/>
                <a:latin typeface="Arial"/>
                <a:cs typeface="Arial"/>
                <a:sym typeface="Arial"/>
              </a:rPr>
              <a:t>. </a:t>
            </a:r>
            <a:r>
              <a:rPr kumimoji="0" sz="2400" b="1" i="0" u="none" strike="noStrike" kern="0" cap="none" spc="0" normalizeH="0" baseline="0" noProof="0" dirty="0" err="1">
                <a:ln>
                  <a:noFill/>
                </a:ln>
                <a:solidFill>
                  <a:srgbClr val="000000"/>
                </a:solidFill>
                <a:effectLst/>
                <a:uLnTx/>
                <a:uFillTx/>
                <a:latin typeface="Arial"/>
                <a:cs typeface="Arial"/>
                <a:sym typeface="Arial"/>
              </a:rPr>
              <a:t>Särskilt</a:t>
            </a:r>
            <a:r>
              <a:rPr kumimoji="0" sz="2400" b="1" i="0" u="none" strike="noStrike" kern="0" cap="none" spc="0" normalizeH="0" baseline="0" noProof="0" dirty="0">
                <a:ln>
                  <a:noFill/>
                </a:ln>
                <a:solidFill>
                  <a:srgbClr val="000000"/>
                </a:solidFill>
                <a:effectLst/>
                <a:uLnTx/>
                <a:uFillTx/>
                <a:latin typeface="Arial"/>
                <a:cs typeface="Arial"/>
                <a:sym typeface="Arial"/>
              </a:rPr>
              <a:t> </a:t>
            </a:r>
            <a:r>
              <a:rPr kumimoji="0" sz="2400" b="1" i="0" u="none" strike="noStrike" kern="0" cap="none" spc="0" normalizeH="0" baseline="0" noProof="0" dirty="0" err="1">
                <a:ln>
                  <a:noFill/>
                </a:ln>
                <a:solidFill>
                  <a:srgbClr val="000000"/>
                </a:solidFill>
                <a:effectLst/>
                <a:uLnTx/>
                <a:uFillTx/>
                <a:latin typeface="Arial"/>
                <a:cs typeface="Arial"/>
                <a:sym typeface="Arial"/>
              </a:rPr>
              <a:t>okänt</a:t>
            </a:r>
            <a:r>
              <a:rPr kumimoji="0" sz="2400" b="1" i="0" u="none" strike="noStrike" kern="0" cap="none" spc="0" normalizeH="0" baseline="0" noProof="0" dirty="0">
                <a:ln>
                  <a:noFill/>
                </a:ln>
                <a:solidFill>
                  <a:srgbClr val="000000"/>
                </a:solidFill>
                <a:effectLst/>
                <a:uLnTx/>
                <a:uFillTx/>
                <a:latin typeface="Arial"/>
                <a:cs typeface="Arial"/>
                <a:sym typeface="Arial"/>
              </a:rPr>
              <a:t> </a:t>
            </a:r>
            <a:r>
              <a:rPr kumimoji="0" sz="2400" b="1" i="0" u="none" strike="noStrike" kern="0" cap="none" spc="0" normalizeH="0" baseline="0" noProof="0" dirty="0" err="1">
                <a:ln>
                  <a:noFill/>
                </a:ln>
                <a:solidFill>
                  <a:srgbClr val="000000"/>
                </a:solidFill>
                <a:effectLst/>
                <a:uLnTx/>
                <a:uFillTx/>
                <a:latin typeface="Arial"/>
                <a:cs typeface="Arial"/>
                <a:sym typeface="Arial"/>
              </a:rPr>
              <a:t>är</a:t>
            </a:r>
            <a:r>
              <a:rPr kumimoji="0" sz="2400" b="1" i="0" u="none" strike="noStrike" kern="0" cap="none" spc="0" normalizeH="0" baseline="0" noProof="0" dirty="0">
                <a:ln>
                  <a:noFill/>
                </a:ln>
                <a:solidFill>
                  <a:srgbClr val="000000"/>
                </a:solidFill>
                <a:effectLst/>
                <a:uLnTx/>
                <a:uFillTx/>
                <a:latin typeface="Arial"/>
                <a:cs typeface="Arial"/>
                <a:sym typeface="Arial"/>
              </a:rPr>
              <a:t> SIP </a:t>
            </a:r>
            <a:r>
              <a:rPr kumimoji="0" sz="2400" b="1" i="0" u="none" strike="noStrike" kern="0" cap="none" spc="0" normalizeH="0" baseline="0" noProof="0" dirty="0" err="1">
                <a:ln>
                  <a:noFill/>
                </a:ln>
                <a:solidFill>
                  <a:srgbClr val="000000"/>
                </a:solidFill>
                <a:effectLst/>
                <a:uLnTx/>
                <a:uFillTx/>
                <a:latin typeface="Arial"/>
                <a:cs typeface="Arial"/>
                <a:sym typeface="Arial"/>
              </a:rPr>
              <a:t>för</a:t>
            </a:r>
            <a:r>
              <a:rPr kumimoji="0" sz="2400" b="1" i="0" u="none" strike="noStrike" kern="0" cap="none" spc="0" normalizeH="0" baseline="0" noProof="0" dirty="0">
                <a:ln>
                  <a:noFill/>
                </a:ln>
                <a:solidFill>
                  <a:srgbClr val="000000"/>
                </a:solidFill>
                <a:effectLst/>
                <a:uLnTx/>
                <a:uFillTx/>
                <a:latin typeface="Arial"/>
                <a:cs typeface="Arial"/>
                <a:sym typeface="Arial"/>
              </a:rPr>
              <a:t> </a:t>
            </a:r>
            <a:r>
              <a:rPr kumimoji="0" sz="2400" b="1" i="0" u="none" strike="noStrike" kern="0" cap="none" spc="0" normalizeH="0" baseline="0" noProof="0" dirty="0" err="1">
                <a:ln>
                  <a:noFill/>
                </a:ln>
                <a:solidFill>
                  <a:srgbClr val="000000"/>
                </a:solidFill>
                <a:effectLst/>
                <a:uLnTx/>
                <a:uFillTx/>
                <a:latin typeface="Arial"/>
                <a:cs typeface="Arial"/>
                <a:sym typeface="Arial"/>
              </a:rPr>
              <a:t>gruppen</a:t>
            </a:r>
            <a:r>
              <a:rPr kumimoji="0" sz="2400" b="1" i="0" u="none" strike="noStrike" kern="0" cap="none" spc="0" normalizeH="0" baseline="0" noProof="0" dirty="0">
                <a:ln>
                  <a:noFill/>
                </a:ln>
                <a:solidFill>
                  <a:srgbClr val="000000"/>
                </a:solidFill>
                <a:effectLst/>
                <a:uLnTx/>
                <a:uFillTx/>
                <a:latin typeface="Arial"/>
                <a:cs typeface="Arial"/>
                <a:sym typeface="Arial"/>
              </a:rPr>
              <a:t> </a:t>
            </a:r>
            <a:r>
              <a:rPr kumimoji="0" sz="2400" b="1" i="0" u="none" strike="noStrike" kern="0" cap="none" spc="0" normalizeH="0" baseline="0" noProof="0" dirty="0" err="1">
                <a:ln>
                  <a:noFill/>
                </a:ln>
                <a:solidFill>
                  <a:srgbClr val="000000"/>
                </a:solidFill>
                <a:effectLst/>
                <a:uLnTx/>
                <a:uFillTx/>
                <a:latin typeface="Arial"/>
                <a:cs typeface="Arial"/>
                <a:sym typeface="Arial"/>
              </a:rPr>
              <a:t>äldre</a:t>
            </a:r>
            <a:r>
              <a:rPr kumimoji="0" sz="2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0">
              <a:lnSpc>
                <a:spcPct val="120000"/>
              </a:lnSpc>
              <a:spcBef>
                <a:spcPts val="0"/>
              </a:spcBef>
              <a:spcAft>
                <a:spcPts val="0"/>
              </a:spcAft>
              <a:buClrTx/>
              <a:buSzTx/>
              <a:buFontTx/>
              <a:buNone/>
              <a:tabLst/>
              <a:defRPr sz="2200"/>
            </a:pP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Line">
            <a:extLst>
              <a:ext uri="{FF2B5EF4-FFF2-40B4-BE49-F238E27FC236}">
                <a16:creationId xmlns:a16="http://schemas.microsoft.com/office/drawing/2014/main" id="{42398139-402D-4033-B8F7-B0E087994274}"/>
              </a:ext>
            </a:extLst>
          </p:cNvPr>
          <p:cNvSpPr/>
          <p:nvPr/>
        </p:nvSpPr>
        <p:spPr>
          <a:xfrm>
            <a:off x="719720" y="6426200"/>
            <a:ext cx="10752560" cy="0"/>
          </a:xfrm>
          <a:prstGeom prst="line">
            <a:avLst/>
          </a:prstGeom>
          <a:ln w="6350">
            <a:solidFill>
              <a:srgbClr val="B7A715"/>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7" name="Image" descr="Image">
            <a:extLst>
              <a:ext uri="{FF2B5EF4-FFF2-40B4-BE49-F238E27FC236}">
                <a16:creationId xmlns:a16="http://schemas.microsoft.com/office/drawing/2014/main" id="{17879FC9-7C8A-4234-B7D1-00652129C2C5}"/>
              </a:ext>
            </a:extLst>
          </p:cNvPr>
          <p:cNvPicPr>
            <a:picLocks noChangeAspect="1"/>
          </p:cNvPicPr>
          <p:nvPr/>
        </p:nvPicPr>
        <p:blipFill>
          <a:blip r:embed="rId3">
            <a:extLst/>
          </a:blip>
          <a:stretch>
            <a:fillRect/>
          </a:stretch>
        </p:blipFill>
        <p:spPr>
          <a:xfrm>
            <a:off x="7877617" y="3106624"/>
            <a:ext cx="3096001" cy="2083438"/>
          </a:xfrm>
          <a:prstGeom prst="rect">
            <a:avLst/>
          </a:prstGeom>
          <a:ln w="12700">
            <a:miter lim="400000"/>
          </a:ln>
        </p:spPr>
      </p:pic>
      <p:sp>
        <p:nvSpPr>
          <p:cNvPr id="8" name="Fler behöver få SIP!">
            <a:extLst>
              <a:ext uri="{FF2B5EF4-FFF2-40B4-BE49-F238E27FC236}">
                <a16:creationId xmlns:a16="http://schemas.microsoft.com/office/drawing/2014/main" id="{BA9D52CB-2F3B-4067-A5D1-14FF8A568C11}"/>
              </a:ext>
            </a:extLst>
          </p:cNvPr>
          <p:cNvSpPr txBox="1"/>
          <p:nvPr/>
        </p:nvSpPr>
        <p:spPr>
          <a:xfrm>
            <a:off x="8056077" y="3503027"/>
            <a:ext cx="2739081" cy="1026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indent="30162" algn="ctr">
              <a:lnSpc>
                <a:spcPct val="120000"/>
              </a:lnSpc>
              <a:spcBef>
                <a:spcPts val="1500"/>
              </a:spcBef>
              <a:buFont typeface="Symbol"/>
              <a:defRPr sz="3000" b="1">
                <a:solidFill>
                  <a:srgbClr val="2A7A9E"/>
                </a:solidFill>
              </a:defRPr>
            </a:lvl1pPr>
          </a:lstStyle>
          <a:p>
            <a:r>
              <a:rPr dirty="0" err="1"/>
              <a:t>Fler</a:t>
            </a:r>
            <a:r>
              <a:rPr dirty="0"/>
              <a:t> </a:t>
            </a:r>
            <a:r>
              <a:rPr dirty="0" err="1"/>
              <a:t>behöver</a:t>
            </a:r>
            <a:r>
              <a:rPr dirty="0"/>
              <a:t> </a:t>
            </a:r>
            <a:r>
              <a:rPr dirty="0" err="1"/>
              <a:t>få</a:t>
            </a:r>
            <a:r>
              <a:rPr dirty="0"/>
              <a:t> SIP! </a:t>
            </a:r>
          </a:p>
        </p:txBody>
      </p:sp>
      <p:pic>
        <p:nvPicPr>
          <p:cNvPr id="9" name="Image" descr="Image">
            <a:extLst>
              <a:ext uri="{FF2B5EF4-FFF2-40B4-BE49-F238E27FC236}">
                <a16:creationId xmlns:a16="http://schemas.microsoft.com/office/drawing/2014/main" id="{975D5B5A-522E-4AF1-B66F-8D39C66CEF23}"/>
              </a:ext>
            </a:extLst>
          </p:cNvPr>
          <p:cNvPicPr>
            <a:picLocks noChangeAspect="1"/>
          </p:cNvPicPr>
          <p:nvPr/>
        </p:nvPicPr>
        <p:blipFill>
          <a:blip r:embed="rId4">
            <a:extLst/>
          </a:blip>
          <a:stretch>
            <a:fillRect/>
          </a:stretch>
        </p:blipFill>
        <p:spPr>
          <a:xfrm>
            <a:off x="10710833" y="5214814"/>
            <a:ext cx="774075" cy="1043759"/>
          </a:xfrm>
          <a:prstGeom prst="rect">
            <a:avLst/>
          </a:prstGeom>
          <a:ln w="12700">
            <a:miter lim="400000"/>
          </a:ln>
        </p:spPr>
      </p:pic>
    </p:spTree>
    <p:extLst>
      <p:ext uri="{BB962C8B-B14F-4D97-AF65-F5344CB8AC3E}">
        <p14:creationId xmlns:p14="http://schemas.microsoft.com/office/powerpoint/2010/main" val="220701847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KL PPT">
  <a:themeElements>
    <a:clrScheme name="SKL PPT">
      <a:dk1>
        <a:srgbClr val="000000"/>
      </a:dk1>
      <a:lt1>
        <a:srgbClr val="E2E2E2"/>
      </a:lt1>
      <a:dk2>
        <a:srgbClr val="A7A7A7"/>
      </a:dk2>
      <a:lt2>
        <a:srgbClr val="535353"/>
      </a:lt2>
      <a:accent1>
        <a:srgbClr val="E6460A"/>
      </a:accent1>
      <a:accent2>
        <a:srgbClr val="FFBE0A"/>
      </a:accent2>
      <a:accent3>
        <a:srgbClr val="F39325"/>
      </a:accent3>
      <a:accent4>
        <a:srgbClr val="D7D1CA"/>
      </a:accent4>
      <a:accent5>
        <a:srgbClr val="8D8179"/>
      </a:accent5>
      <a:accent6>
        <a:srgbClr val="6A605A"/>
      </a:accent6>
      <a:hlink>
        <a:srgbClr val="0000FF"/>
      </a:hlink>
      <a:folHlink>
        <a:srgbClr val="FF00FF"/>
      </a:folHlink>
    </a:clrScheme>
    <a:fontScheme name="SKL PPT">
      <a:majorFont>
        <a:latin typeface="Calibri"/>
        <a:ea typeface="Calibri"/>
        <a:cs typeface="Calibri"/>
      </a:majorFont>
      <a:minorFont>
        <a:latin typeface="Helvetica"/>
        <a:ea typeface="Helvetica"/>
        <a:cs typeface="Helvetica"/>
      </a:minorFont>
    </a:fontScheme>
    <a:fmtScheme name="SKL PP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SKL PPT">
  <a:themeElements>
    <a:clrScheme name="SKL PPT">
      <a:dk1>
        <a:srgbClr val="000000"/>
      </a:dk1>
      <a:lt1>
        <a:srgbClr val="E2E2E2"/>
      </a:lt1>
      <a:dk2>
        <a:srgbClr val="A7A7A7"/>
      </a:dk2>
      <a:lt2>
        <a:srgbClr val="535353"/>
      </a:lt2>
      <a:accent1>
        <a:srgbClr val="E6460A"/>
      </a:accent1>
      <a:accent2>
        <a:srgbClr val="FFBE0A"/>
      </a:accent2>
      <a:accent3>
        <a:srgbClr val="F39325"/>
      </a:accent3>
      <a:accent4>
        <a:srgbClr val="D7D1CA"/>
      </a:accent4>
      <a:accent5>
        <a:srgbClr val="8D8179"/>
      </a:accent5>
      <a:accent6>
        <a:srgbClr val="6A605A"/>
      </a:accent6>
      <a:hlink>
        <a:srgbClr val="0000FF"/>
      </a:hlink>
      <a:folHlink>
        <a:srgbClr val="FF00FF"/>
      </a:folHlink>
    </a:clrScheme>
    <a:fontScheme name="SKL PPT">
      <a:majorFont>
        <a:latin typeface="Helvetica"/>
        <a:ea typeface="Helvetica"/>
        <a:cs typeface="Helvetica"/>
      </a:majorFont>
      <a:minorFont>
        <a:latin typeface="Calibri"/>
        <a:ea typeface="Calibri"/>
        <a:cs typeface="Calibri"/>
      </a:minorFont>
    </a:fontScheme>
    <a:fmtScheme name="SKL PP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SKL PPT">
  <a:themeElements>
    <a:clrScheme name="SKL PPT">
      <a:dk1>
        <a:srgbClr val="000000"/>
      </a:dk1>
      <a:lt1>
        <a:srgbClr val="FFFFFF"/>
      </a:lt1>
      <a:dk2>
        <a:srgbClr val="A7A7A7"/>
      </a:dk2>
      <a:lt2>
        <a:srgbClr val="535353"/>
      </a:lt2>
      <a:accent1>
        <a:srgbClr val="E6460A"/>
      </a:accent1>
      <a:accent2>
        <a:srgbClr val="FFBE0A"/>
      </a:accent2>
      <a:accent3>
        <a:srgbClr val="F39325"/>
      </a:accent3>
      <a:accent4>
        <a:srgbClr val="D7D1CA"/>
      </a:accent4>
      <a:accent5>
        <a:srgbClr val="8D8179"/>
      </a:accent5>
      <a:accent6>
        <a:srgbClr val="6A605A"/>
      </a:accent6>
      <a:hlink>
        <a:srgbClr val="0000FF"/>
      </a:hlink>
      <a:folHlink>
        <a:srgbClr val="FF00FF"/>
      </a:folHlink>
    </a:clrScheme>
    <a:fontScheme name="SKL PPT">
      <a:majorFont>
        <a:latin typeface="Calibri"/>
        <a:ea typeface="Calibri"/>
        <a:cs typeface="Calibri"/>
      </a:majorFont>
      <a:minorFont>
        <a:latin typeface="Helvetica"/>
        <a:ea typeface="Helvetica"/>
        <a:cs typeface="Helvetica"/>
      </a:minorFont>
    </a:fontScheme>
    <a:fmtScheme name="SKL PP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lutdatum xmlns="2B20E3F3-62D6-4307-A810-C7FFBB940E2D" xsi:nil="true"/>
    <Ämne xmlns="1085aee7-63f7-4585-a659-af0c6a30d3cd" xsi:nil="true"/>
    <_Flow_SignoffStatus xmlns="2b20e3f3-62d6-4307-a810-c7ffbb940e2d" xsi:nil="true"/>
    <Projekttyp xmlns="1085aee7-63f7-4585-a659-af0c6a30d3cd" xsi:nil="true"/>
    <Projektstatus xmlns="1085aee7-63f7-4585-a659-af0c6a30d3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654403055AFC44939F37FB38FDB0C6" ma:contentTypeVersion="" ma:contentTypeDescription="Create a new document." ma:contentTypeScope="" ma:versionID="48ebcc668e8e7fbe553c107b009a04cc">
  <xsd:schema xmlns:xsd="http://www.w3.org/2001/XMLSchema" xmlns:xs="http://www.w3.org/2001/XMLSchema" xmlns:p="http://schemas.microsoft.com/office/2006/metadata/properties" xmlns:ns2="2B20E3F3-62D6-4307-A810-C7FFBB940E2D" xmlns:ns3="1085aee7-63f7-4585-a659-af0c6a30d3cd" xmlns:ns4="2b20e3f3-62d6-4307-a810-c7ffbb940e2d" xmlns:ns5="b55b3548-07f3-4e00-9fcf-fb2b70e33a95" targetNamespace="http://schemas.microsoft.com/office/2006/metadata/properties" ma:root="true" ma:fieldsID="afc98884f961ae780d316ba4495d69cb" ns2:_="" ns3:_="" ns4:_="" ns5:_="">
    <xsd:import namespace="2B20E3F3-62D6-4307-A810-C7FFBB940E2D"/>
    <xsd:import namespace="1085aee7-63f7-4585-a659-af0c6a30d3cd"/>
    <xsd:import namespace="2b20e3f3-62d6-4307-a810-c7ffbb940e2d"/>
    <xsd:import namespace="b55b3548-07f3-4e00-9fcf-fb2b70e33a95"/>
    <xsd:element name="properties">
      <xsd:complexType>
        <xsd:sequence>
          <xsd:element name="documentManagement">
            <xsd:complexType>
              <xsd:all>
                <xsd:element ref="ns2:Slutdatum" minOccurs="0"/>
                <xsd:element ref="ns3:Projekttyp" minOccurs="0"/>
                <xsd:element ref="ns3:Ämne" minOccurs="0"/>
                <xsd:element ref="ns3:Projektstatus" minOccurs="0"/>
                <xsd:element ref="ns2:MediaServiceMetadata" minOccurs="0"/>
                <xsd:element ref="ns2:MediaServiceFastMetadata" minOccurs="0"/>
                <xsd:element ref="ns4:MediaServiceDateTaken" minOccurs="0"/>
                <xsd:element ref="ns4:MediaServiceAutoTags" minOccurs="0"/>
                <xsd:element ref="ns4:MediaServiceLocation" minOccurs="0"/>
                <xsd:element ref="ns5:SharedWithUsers" minOccurs="0"/>
                <xsd:element ref="ns5:SharedWithDetails" minOccurs="0"/>
                <xsd:element ref="ns4: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0E3F3-62D6-4307-A810-C7FFBB940E2D" elementFormDefault="qualified">
    <xsd:import namespace="http://schemas.microsoft.com/office/2006/documentManagement/types"/>
    <xsd:import namespace="http://schemas.microsoft.com/office/infopath/2007/PartnerControls"/>
    <xsd:element name="Slutdatum" ma:index="8" nillable="true" ma:displayName="Slutdatum" ma:format="DateOnly" ma:internalName="Slutdatum">
      <xsd:simpleType>
        <xsd:restriction base="dms:DateTime"/>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5aee7-63f7-4585-a659-af0c6a30d3cd" elementFormDefault="qualified">
    <xsd:import namespace="http://schemas.microsoft.com/office/2006/documentManagement/types"/>
    <xsd:import namespace="http://schemas.microsoft.com/office/infopath/2007/PartnerControls"/>
    <xsd:element name="Projekttyp" ma:index="9" nillable="true" ma:displayName="Projekttyp" ma:format="Dropdown" ma:internalName="Projekttyp">
      <xsd:simpleType>
        <xsd:restriction base="dms:Choice">
          <xsd:enumeration value="Utredning/Kartläggning"/>
          <xsd:enumeration value="Strategi/Ramverk"/>
          <xsd:enumeration value="Implementering"/>
          <xsd:enumeration value="Organisationsutveckling"/>
          <xsd:enumeration value="Ekonomistyrning"/>
          <xsd:enumeration value="Konsultstöd/Facilitering"/>
          <xsd:enumeration value="Vård/Tjänsteprocesser"/>
        </xsd:restriction>
      </xsd:simpleType>
    </xsd:element>
    <xsd:element name="Ämne" ma:index="10" nillable="true" ma:displayName="Ämne" ma:format="Dropdown" ma:internalName="_x00c4_mne">
      <xsd:simpleType>
        <xsd:restriction base="dms:Choice">
          <xsd:enumeration value="Ersättningsmodeller"/>
          <xsd:enumeration value="eHälsa/IT-stöd"/>
          <xsd:enumeration value="Folkhälsa"/>
          <xsd:enumeration value="Jämlik hälsa"/>
          <xsd:enumeration value="Sammanhållen vård"/>
          <xsd:enumeration value="Vårdgivarprocesser och organisation"/>
          <xsd:enumeration value="Läkemedel"/>
          <xsd:enumeration value="Patientsäkerhet"/>
          <xsd:enumeration value="Vård i hemmet"/>
          <xsd:enumeration value="Sociala investeringar"/>
          <xsd:enumeration value="Arbetsförmåga"/>
          <xsd:enumeration value="Kompetensförsörjning"/>
          <xsd:enumeration value="Organisering av hälso och sjukvårdssystemet"/>
        </xsd:restriction>
      </xsd:simpleType>
    </xsd:element>
    <xsd:element name="Projektstatus" ma:index="11" nillable="true" ma:displayName="Projektstatus" ma:format="Dropdown" ma:internalName="Projektstatus">
      <xsd:simpleType>
        <xsd:restriction base="dms:Choice">
          <xsd:enumeration value="Pågående"/>
          <xsd:enumeration value="Avslutat"/>
        </xsd:restriction>
      </xsd:simpleType>
    </xsd:element>
  </xsd:schema>
  <xsd:schema xmlns:xsd="http://www.w3.org/2001/XMLSchema" xmlns:xs="http://www.w3.org/2001/XMLSchema" xmlns:dms="http://schemas.microsoft.com/office/2006/documentManagement/types" xmlns:pc="http://schemas.microsoft.com/office/infopath/2007/PartnerControls" targetNamespace="2b20e3f3-62d6-4307-a810-c7ffbb940e2d" elementFormDefault="qualified">
    <xsd:import namespace="http://schemas.microsoft.com/office/2006/documentManagement/types"/>
    <xsd:import namespace="http://schemas.microsoft.com/office/infopath/2007/PartnerControls"/>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_Flow_SignoffStatus" ma:index="19" nillable="true" ma:displayName="Sign-off status" ma:internalName="_x0024_Resources_x003a_core_x002c_Signoff_Status_x003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b3548-07f3-4e00-9fcf-fb2b70e33a95"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5C9B7-BCC4-4711-AFEE-01099ABC1E19}">
  <ds:schemaRefs>
    <ds:schemaRef ds:uri="http://purl.org/dc/elements/1.1/"/>
    <ds:schemaRef ds:uri="http://schemas.microsoft.com/office/2006/documentManagement/types"/>
    <ds:schemaRef ds:uri="b55b3548-07f3-4e00-9fcf-fb2b70e33a95"/>
    <ds:schemaRef ds:uri="http://schemas.microsoft.com/office/2006/metadata/properties"/>
    <ds:schemaRef ds:uri="http://schemas.microsoft.com/office/infopath/2007/PartnerControls"/>
    <ds:schemaRef ds:uri="http://www.w3.org/XML/1998/namespace"/>
    <ds:schemaRef ds:uri="http://purl.org/dc/terms/"/>
    <ds:schemaRef ds:uri="2b20e3f3-62d6-4307-a810-c7ffbb940e2d"/>
    <ds:schemaRef ds:uri="1085aee7-63f7-4585-a659-af0c6a30d3cd"/>
    <ds:schemaRef ds:uri="http://schemas.openxmlformats.org/package/2006/metadata/core-properties"/>
    <ds:schemaRef ds:uri="2B20E3F3-62D6-4307-A810-C7FFBB940E2D"/>
    <ds:schemaRef ds:uri="http://purl.org/dc/dcmitype/"/>
  </ds:schemaRefs>
</ds:datastoreItem>
</file>

<file path=customXml/itemProps2.xml><?xml version="1.0" encoding="utf-8"?>
<ds:datastoreItem xmlns:ds="http://schemas.openxmlformats.org/officeDocument/2006/customXml" ds:itemID="{5A85E5D9-BE75-4C58-9FF3-FAAA5FC84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20E3F3-62D6-4307-A810-C7FFBB940E2D"/>
    <ds:schemaRef ds:uri="1085aee7-63f7-4585-a659-af0c6a30d3cd"/>
    <ds:schemaRef ds:uri="2b20e3f3-62d6-4307-a810-c7ffbb940e2d"/>
    <ds:schemaRef ds:uri="b55b3548-07f3-4e00-9fcf-fb2b70e33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5ADE9A-0A60-4620-A595-E0B8573589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1985</TotalTime>
  <Words>2323</Words>
  <Application>Microsoft Office PowerPoint</Application>
  <PresentationFormat>Widescreen</PresentationFormat>
  <Paragraphs>217</Paragraphs>
  <Slides>18</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7" baseType="lpstr">
      <vt:lpstr>Arial</vt:lpstr>
      <vt:lpstr>Bookman Old Style</vt:lpstr>
      <vt:lpstr>Calibri</vt:lpstr>
      <vt:lpstr>Chronicle Display</vt:lpstr>
      <vt:lpstr>Helvetica</vt:lpstr>
      <vt:lpstr>Symbol</vt:lpstr>
      <vt:lpstr>SKL PPT</vt:lpstr>
      <vt:lpstr>1_SKL PPT</vt:lpstr>
      <vt:lpstr>think-cell Slide</vt:lpstr>
      <vt:lpstr>PowerPoint Presentation</vt:lpstr>
      <vt:lpstr>PowerPoint Presentation</vt:lpstr>
      <vt:lpstr>Behovet av samordning är stort</vt:lpstr>
      <vt:lpstr>PowerPoint Presentation</vt:lpstr>
      <vt:lpstr>Äldres behov möts av ett komplext system</vt:lpstr>
      <vt:lpstr>Varför behövs SIP?</vt:lpstr>
      <vt:lpstr>SIP ökar individens trygghet och inflytande</vt:lpstr>
      <vt:lpstr>SIP i lagen </vt:lpstr>
      <vt:lpstr>PowerPoint Presentation</vt:lpstr>
      <vt:lpstr>Varför fungerar det inte idag? </vt:lpstr>
      <vt:lpstr>Med SIP läggs pusslet!</vt:lpstr>
      <vt:lpstr>PowerPoint Presentation</vt:lpstr>
      <vt:lpstr>PowerPoint Presentation</vt:lpstr>
      <vt:lpstr>PowerPoint Presentation</vt:lpstr>
      <vt:lpstr>Myter om SIP </vt:lpstr>
      <vt:lpstr>Du kan bidra till att fler får SIP! </vt:lpstr>
      <vt:lpstr>Diskussionsfrågor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amanda.gumpert@lumell.se</cp:lastModifiedBy>
  <cp:revision>9</cp:revision>
  <dcterms:modified xsi:type="dcterms:W3CDTF">2018-11-23T15:06:55Z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0x0101007F654403055AFC44939F37FB38FDB0C6</vt:lpwstr>
  </property>
</Properties>
</file>